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2.png" ContentType="image/png"/>
  <Override PartName="/ppt/media/image18.jpeg" ContentType="image/jpeg"/>
  <Override PartName="/ppt/media/image1.jpeg" ContentType="image/jpeg"/>
  <Override PartName="/ppt/media/image3.svg" ContentType="image/svg"/>
  <Override PartName="/ppt/media/image10.png" ContentType="image/png"/>
  <Override PartName="/ppt/media/image6.png" ContentType="image/png"/>
  <Override PartName="/ppt/media/image15.png" ContentType="image/png"/>
  <Override PartName="/ppt/media/image14.png" ContentType="image/png"/>
  <Override PartName="/ppt/media/image5.png" ContentType="image/png"/>
  <Override PartName="/ppt/media/image16.png" ContentType="image/png"/>
  <Override PartName="/ppt/media/image7.png" ContentType="image/png"/>
  <Override PartName="/ppt/media/image11.png" ContentType="image/png"/>
  <Override PartName="/ppt/media/image2.png" ContentType="image/png"/>
  <Override PartName="/ppt/media/image8.png" ContentType="image/png"/>
  <Override PartName="/ppt/media/image17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notesSlides/_rels/notesSlide18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4" r:id="rId4"/>
    <p:sldMasterId id="2147483657" r:id="rId5"/>
    <p:sldMasterId id="2147483660" r:id="rId6"/>
    <p:sldMasterId id="214748366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CA" sz="1400" strike="noStrike" u="none">
                <a:solidFill>
                  <a:srgbClr val="000000"/>
                </a:solidFill>
                <a:uFillTx/>
                <a:latin typeface="Times New Roman"/>
              </a:rPr>
              <a:t>&lt;header&gt;</a:t>
            </a:r>
            <a:endParaRPr b="0" lang="en-C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C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CA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C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C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C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C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142F07F1-C2B5-4F0F-A762-015658797C44}" type="slidenum">
              <a:rPr b="0" lang="en-CA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C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Img"/>
          </p:nvPr>
        </p:nvSpPr>
        <p:spPr>
          <a:xfrm>
            <a:off x="604440" y="840600"/>
            <a:ext cx="7598160" cy="4148280"/>
          </a:xfrm>
          <a:prstGeom prst="rect">
            <a:avLst/>
          </a:prstGeom>
          <a:ln w="0">
            <a:noFill/>
          </a:ln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200" cy="39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sldNum" idx="4"/>
          </p:nvPr>
        </p:nvSpPr>
        <p:spPr>
          <a:xfrm>
            <a:off x="4402440" y="9553680"/>
            <a:ext cx="3367440" cy="50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2E99C73-FFFF-43BA-A776-E3686701C40B}" type="slidenum">
              <a:rPr b="0" lang="en-US" sz="1200" strike="noStrike" u="none">
                <a:solidFill>
                  <a:srgbClr val="000000"/>
                </a:solidFill>
                <a:uFillTx/>
                <a:latin typeface="+mn-lt"/>
                <a:ea typeface="+mn-ea"/>
              </a:rPr>
              <a:t>&lt;number&gt;</a:t>
            </a:fld>
            <a:endParaRPr b="0" lang="en-C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Img"/>
          </p:nvPr>
        </p:nvSpPr>
        <p:spPr>
          <a:xfrm>
            <a:off x="430200" y="764280"/>
            <a:ext cx="6910920" cy="3771000"/>
          </a:xfrm>
          <a:prstGeom prst="rect">
            <a:avLst/>
          </a:prstGeom>
          <a:ln w="0">
            <a:noFill/>
          </a:ln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200" cy="39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sldNum" idx="5"/>
          </p:nvPr>
        </p:nvSpPr>
        <p:spPr>
          <a:xfrm>
            <a:off x="4402440" y="9553680"/>
            <a:ext cx="3367440" cy="50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FAEDE84-4BE9-4A39-9E53-61F3E2C2925B}" type="slidenum">
              <a:rPr b="0" lang="en-US" sz="1200" strike="noStrike" u="none">
                <a:solidFill>
                  <a:srgbClr val="000000"/>
                </a:solidFill>
                <a:uFillTx/>
                <a:latin typeface="+mn-lt"/>
                <a:ea typeface="+mn-ea"/>
              </a:rPr>
              <a:t>&lt;number&gt;</a:t>
            </a:fld>
            <a:endParaRPr b="0" lang="en-C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hyperlink" Target="https://oneoffice.ca/" TargetMode="Externa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93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416560" y="921600"/>
            <a:ext cx="1353240" cy="1353240"/>
          </a:xfrm>
          <a:prstGeom prst="flowChartConnector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" name="CustomShape 10"/>
          <p:cNvSpPr/>
          <p:nvPr/>
        </p:nvSpPr>
        <p:spPr>
          <a:xfrm>
            <a:off x="5243760" y="1442880"/>
            <a:ext cx="1679400" cy="62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9000" strike="noStrike" u="none">
                <a:solidFill>
                  <a:srgbClr val="a5b7c6"/>
                </a:solidFill>
                <a:uFillTx/>
                <a:latin typeface="Roboto"/>
                <a:ea typeface="Roboto"/>
              </a:rPr>
              <a:t>“</a:t>
            </a:r>
            <a:endParaRPr b="0" lang="en-CA" sz="9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400" strike="noStrike" u="none">
                <a:solidFill>
                  <a:srgbClr val="ffffff"/>
                </a:solidFill>
                <a:uFillTx/>
                <a:latin typeface="Arial"/>
              </a:rPr>
              <a:t>Click to edit the title text format</a:t>
            </a:r>
            <a:endParaRPr b="0" lang="en-CA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ffffff"/>
                </a:solidFill>
                <a:uFillTx/>
                <a:latin typeface="Arial"/>
              </a:rPr>
              <a:t>Click to edit the outline text format</a:t>
            </a:r>
            <a:endParaRPr b="0" lang="en-CA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800" strike="noStrike" u="none">
                <a:solidFill>
                  <a:srgbClr val="ffffff"/>
                </a:solidFill>
                <a:uFillTx/>
                <a:latin typeface="Arial"/>
              </a:rPr>
              <a:t>Second Outline Level</a:t>
            </a:r>
            <a:endParaRPr b="0" lang="en-CA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400" strike="noStrike" u="none">
                <a:solidFill>
                  <a:srgbClr val="ffffff"/>
                </a:solidFill>
                <a:uFillTx/>
                <a:latin typeface="Arial"/>
              </a:rPr>
              <a:t>Third Outline Level</a:t>
            </a:r>
            <a:endParaRPr b="0" lang="en-CA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Fourth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Fifth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Sixth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ffffff"/>
                </a:solidFill>
                <a:uFillTx/>
                <a:latin typeface="Arial"/>
              </a:rPr>
              <a:t>Seventh Outline Level</a:t>
            </a:r>
            <a:endParaRPr b="0" lang="en-CA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CA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  <p:sldLayoutId id="2147483653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rcRect l="0" t="0" r="0" b="15635"/>
          <a:stretch/>
        </p:blipFill>
        <p:spPr>
          <a:xfrm>
            <a:off x="0" y="360"/>
            <a:ext cx="12192120" cy="6856920"/>
          </a:xfrm>
          <a:prstGeom prst="rect">
            <a:avLst/>
          </a:prstGeom>
          <a:ln w="0">
            <a:noFill/>
          </a:ln>
        </p:spPr>
      </p:pic>
      <p:sp>
        <p:nvSpPr>
          <p:cNvPr id="11" name=""/>
          <p:cNvSpPr/>
          <p:nvPr/>
        </p:nvSpPr>
        <p:spPr>
          <a:xfrm>
            <a:off x="0" y="0"/>
            <a:ext cx="12191040" cy="6857640"/>
          </a:xfrm>
          <a:prstGeom prst="flowChartProcess">
            <a:avLst/>
          </a:prstGeom>
          <a:solidFill>
            <a:srgbClr val="000000">
              <a:alpha val="4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CA" sz="2400" strike="noStrike" u="none">
              <a:solidFill>
                <a:srgbClr val="ffffff"/>
              </a:solidFill>
              <a:uFillTx/>
              <a:latin typeface="Times New Roman"/>
              <a:ea typeface="DejaVu Sans"/>
            </a:endParaRPr>
          </a:p>
        </p:txBody>
      </p:sp>
      <p:pic>
        <p:nvPicPr>
          <p:cNvPr id="12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926560" y="6014880"/>
            <a:ext cx="2725920" cy="456480"/>
          </a:xfrm>
          <a:prstGeom prst="rect">
            <a:avLst/>
          </a:prstGeom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172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CA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TextBox 1">
            <a:hlinkClick r:id="rId5"/>
          </p:cNvPr>
          <p:cNvSpPr/>
          <p:nvPr/>
        </p:nvSpPr>
        <p:spPr>
          <a:xfrm>
            <a:off x="7272000" y="6480000"/>
            <a:ext cx="4455720" cy="2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US" sz="1000" strike="noStrike" u="none">
                <a:solidFill>
                  <a:srgbClr val="ffffff"/>
                </a:solidFill>
                <a:uFillTx/>
                <a:latin typeface="Poppins Light"/>
                <a:ea typeface="DejaVu Sans"/>
              </a:rPr>
              <a:t>© OneOffice Inc. - All Rights Reserved – www.oneoffice.ca</a:t>
            </a:r>
            <a:endParaRPr b="0" lang="en-CA" sz="1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6"/>
    <p:sldLayoutId id="2147483656" r:id="rId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/>
          <p:cNvSpPr/>
          <p:nvPr/>
        </p:nvSpPr>
        <p:spPr>
          <a:xfrm>
            <a:off x="606600" y="1161720"/>
            <a:ext cx="579312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800" spc="-85" strike="noStrike" u="none">
                <a:solidFill>
                  <a:srgbClr val="1d1d1a"/>
                </a:solidFill>
                <a:uFillTx/>
                <a:latin typeface="Poppins"/>
                <a:ea typeface="DejaVu Sans"/>
              </a:rPr>
              <a:t>Thank you.</a:t>
            </a:r>
            <a:endParaRPr b="0" lang="en-CA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TextBox 3"/>
          <p:cNvSpPr/>
          <p:nvPr/>
        </p:nvSpPr>
        <p:spPr>
          <a:xfrm>
            <a:off x="680040" y="6427080"/>
            <a:ext cx="35820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trike="noStrike" u="none">
                <a:solidFill>
                  <a:srgbClr val="1d1d1b"/>
                </a:solidFill>
                <a:uFillTx/>
                <a:latin typeface="Poppins ExtraLight"/>
                <a:ea typeface="DejaVu Sans"/>
              </a:rPr>
              <a:t>https://OneOffice.ca</a:t>
            </a:r>
            <a:endParaRPr b="0" lang="en-CA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直线连接符 14"/>
          <p:cNvSpPr/>
          <p:nvPr/>
        </p:nvSpPr>
        <p:spPr>
          <a:xfrm flipH="1">
            <a:off x="630000" y="2344320"/>
            <a:ext cx="2047320" cy="36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-45360" bIns="-45360" anchor="t" anchorCtr="1">
            <a:noAutofit/>
          </a:bodyPr>
          <a:p>
            <a:endParaRPr b="0" lang="en-CA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CA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Text Placeholder 1"/>
          <p:cNvSpPr/>
          <p:nvPr/>
        </p:nvSpPr>
        <p:spPr>
          <a:xfrm>
            <a:off x="7976520" y="4692600"/>
            <a:ext cx="322308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en-US" sz="100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Copyright © 2025 OneOffice Inc.</a:t>
            </a:r>
            <a:br>
              <a:rPr sz="1000"/>
            </a:br>
            <a:r>
              <a:rPr b="1" lang="en-US" sz="100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All Rights Reserved.</a:t>
            </a:r>
            <a:br>
              <a:rPr sz="780"/>
            </a:br>
            <a:br>
              <a:rPr sz="780"/>
            </a:b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Any trademarks or brand names used in this document are hereby acknowledged as property of their owners.</a:t>
            </a:r>
            <a:endParaRPr b="0" lang="en-CA" sz="85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endParaRPr b="0" lang="en-CA" sz="78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" name="" descr=""/>
          <p:cNvPicPr/>
          <p:nvPr/>
        </p:nvPicPr>
        <p:blipFill>
          <a:blip r:embed="rId2"/>
          <a:stretch/>
        </p:blipFill>
        <p:spPr>
          <a:xfrm>
            <a:off x="8025480" y="5944320"/>
            <a:ext cx="3251160" cy="5443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3"/>
    <p:sldLayoutId id="2147483659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46"/>
          <p:cNvGrpSpPr/>
          <p:nvPr/>
        </p:nvGrpSpPr>
        <p:grpSpPr>
          <a:xfrm>
            <a:off x="12286440" y="2625120"/>
            <a:ext cx="1962360" cy="4232160"/>
            <a:chOff x="12286440" y="2625120"/>
            <a:chExt cx="1962360" cy="4232160"/>
          </a:xfrm>
        </p:grpSpPr>
        <p:sp>
          <p:nvSpPr>
            <p:cNvPr id="30" name="矩形 13"/>
            <p:cNvSpPr/>
            <p:nvPr/>
          </p:nvSpPr>
          <p:spPr>
            <a:xfrm>
              <a:off x="12293640" y="3818160"/>
              <a:ext cx="475920" cy="398880"/>
            </a:xfrm>
            <a:prstGeom prst="rect">
              <a:avLst/>
            </a:prstGeom>
            <a:solidFill>
              <a:srgbClr val="c4005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196/0/84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" name="文本框 15"/>
            <p:cNvSpPr/>
            <p:nvPr/>
          </p:nvSpPr>
          <p:spPr>
            <a:xfrm>
              <a:off x="12291840" y="3674160"/>
              <a:ext cx="9835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800" strike="noStrike" u="none">
                  <a:solidFill>
                    <a:srgbClr val="1d1d1a"/>
                  </a:solidFill>
                  <a:uFillTx/>
                  <a:latin typeface="Arial"/>
                  <a:ea typeface="Microsoft YaHei"/>
                </a:rPr>
                <a:t>Secondary Colors</a:t>
              </a:r>
              <a:endParaRPr b="0" lang="en-CA" sz="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" name="矩形 13"/>
            <p:cNvSpPr/>
            <p:nvPr/>
          </p:nvSpPr>
          <p:spPr>
            <a:xfrm>
              <a:off x="12791880" y="3818160"/>
              <a:ext cx="475560" cy="398880"/>
            </a:xfrm>
            <a:prstGeom prst="rect">
              <a:avLst/>
            </a:prstGeom>
            <a:solidFill>
              <a:srgbClr val="cb377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203/55/120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" name="矩形 13"/>
            <p:cNvSpPr/>
            <p:nvPr/>
          </p:nvSpPr>
          <p:spPr>
            <a:xfrm>
              <a:off x="12293640" y="4701240"/>
              <a:ext cx="475920" cy="398880"/>
            </a:xfrm>
            <a:prstGeom prst="rect">
              <a:avLst/>
            </a:prstGeom>
            <a:solidFill>
              <a:srgbClr val="ed6d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237/109/0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" name="矩形 13"/>
            <p:cNvSpPr/>
            <p:nvPr/>
          </p:nvSpPr>
          <p:spPr>
            <a:xfrm>
              <a:off x="12791880" y="4262400"/>
              <a:ext cx="475560" cy="398880"/>
            </a:xfrm>
            <a:prstGeom prst="rect">
              <a:avLst/>
            </a:prstGeom>
            <a:solidFill>
              <a:srgbClr val="993636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tabLst>
                  <a:tab algn="l" pos="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153/54/54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" name="矩形 13"/>
            <p:cNvSpPr/>
            <p:nvPr/>
          </p:nvSpPr>
          <p:spPr>
            <a:xfrm>
              <a:off x="12293640" y="5581800"/>
              <a:ext cx="475920" cy="399240"/>
            </a:xfrm>
            <a:prstGeom prst="rect">
              <a:avLst/>
            </a:prstGeom>
            <a:solidFill>
              <a:srgbClr val="62b23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98/178/48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" name="矩形 13"/>
            <p:cNvSpPr/>
            <p:nvPr/>
          </p:nvSpPr>
          <p:spPr>
            <a:xfrm>
              <a:off x="12791880" y="4709160"/>
              <a:ext cx="475560" cy="399240"/>
            </a:xfrm>
            <a:prstGeom prst="rect">
              <a:avLst/>
            </a:prstGeom>
            <a:solidFill>
              <a:srgbClr val="f2894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242/137/68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" name="矩形 13"/>
            <p:cNvSpPr/>
            <p:nvPr/>
          </p:nvSpPr>
          <p:spPr>
            <a:xfrm>
              <a:off x="12292200" y="2765520"/>
              <a:ext cx="475560" cy="398880"/>
            </a:xfrm>
            <a:prstGeom prst="rect">
              <a:avLst/>
            </a:prstGeom>
            <a:solidFill>
              <a:srgbClr val="c7000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PANTONE 185C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199/0/11  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" name="文本框 15"/>
            <p:cNvSpPr/>
            <p:nvPr/>
          </p:nvSpPr>
          <p:spPr>
            <a:xfrm>
              <a:off x="12286440" y="2625120"/>
              <a:ext cx="8161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800" strike="noStrike" u="none">
                  <a:solidFill>
                    <a:srgbClr val="1d1d1a"/>
                  </a:solidFill>
                  <a:uFillTx/>
                  <a:latin typeface="Arial"/>
                  <a:ea typeface="Microsoft YaHei"/>
                </a:rPr>
                <a:t>Corporate Colors</a:t>
              </a:r>
              <a:endParaRPr b="0" lang="en-CA" sz="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" name="矩形 13"/>
            <p:cNvSpPr/>
            <p:nvPr/>
          </p:nvSpPr>
          <p:spPr>
            <a:xfrm>
              <a:off x="12291840" y="3206520"/>
              <a:ext cx="475200" cy="398880"/>
            </a:xfrm>
            <a:prstGeom prst="rect">
              <a:avLst/>
            </a:prstGeom>
            <a:solidFill>
              <a:srgbClr val="c8102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PANTONE 186C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200/16/46  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" name="矩形 13"/>
            <p:cNvSpPr/>
            <p:nvPr/>
          </p:nvSpPr>
          <p:spPr>
            <a:xfrm>
              <a:off x="12292200" y="4257720"/>
              <a:ext cx="475920" cy="398880"/>
            </a:xfrm>
            <a:prstGeom prst="rect">
              <a:avLst/>
            </a:prstGeom>
            <a:solidFill>
              <a:srgbClr val="7f000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127/0/1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" name="矩形 13"/>
            <p:cNvSpPr/>
            <p:nvPr/>
          </p:nvSpPr>
          <p:spPr>
            <a:xfrm>
              <a:off x="12292200" y="5141880"/>
              <a:ext cx="475920" cy="398520"/>
            </a:xfrm>
            <a:prstGeom prst="rect">
              <a:avLst/>
            </a:prstGeom>
            <a:solidFill>
              <a:srgbClr val="fcc8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52/200/0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" name="矩形 13"/>
            <p:cNvSpPr/>
            <p:nvPr/>
          </p:nvSpPr>
          <p:spPr>
            <a:xfrm>
              <a:off x="12292200" y="6020640"/>
              <a:ext cx="475920" cy="398880"/>
            </a:xfrm>
            <a:prstGeom prst="rect">
              <a:avLst/>
            </a:prstGeom>
            <a:solidFill>
              <a:srgbClr val="30b5c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48/181/197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" name="矩形 13"/>
            <p:cNvSpPr/>
            <p:nvPr/>
          </p:nvSpPr>
          <p:spPr>
            <a:xfrm>
              <a:off x="12798360" y="5581800"/>
              <a:ext cx="475200" cy="399240"/>
            </a:xfrm>
            <a:prstGeom prst="rect">
              <a:avLst/>
            </a:prstGeom>
            <a:solidFill>
              <a:srgbClr val="81c15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129/193/95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" name="矩形 13"/>
            <p:cNvSpPr/>
            <p:nvPr/>
          </p:nvSpPr>
          <p:spPr>
            <a:xfrm>
              <a:off x="12796920" y="5141880"/>
              <a:ext cx="475200" cy="398520"/>
            </a:xfrm>
            <a:prstGeom prst="rect">
              <a:avLst/>
            </a:prstGeom>
            <a:solidFill>
              <a:srgbClr val="fdd35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253/211/81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5" name="矩形 13"/>
            <p:cNvSpPr/>
            <p:nvPr/>
          </p:nvSpPr>
          <p:spPr>
            <a:xfrm>
              <a:off x="12796920" y="6020640"/>
              <a:ext cx="475200" cy="398880"/>
            </a:xfrm>
            <a:prstGeom prst="rect">
              <a:avLst/>
            </a:prstGeom>
            <a:solidFill>
              <a:srgbClr val="56c4d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86/196/210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6" name="矩形 13"/>
            <p:cNvSpPr/>
            <p:nvPr/>
          </p:nvSpPr>
          <p:spPr>
            <a:xfrm>
              <a:off x="12792960" y="2765520"/>
              <a:ext cx="475200" cy="398880"/>
            </a:xfrm>
            <a:prstGeom prst="rect">
              <a:avLst/>
            </a:prstGeom>
            <a:solidFill>
              <a:srgbClr val="d3394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211/57/65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7" name="矩形 13"/>
            <p:cNvSpPr/>
            <p:nvPr/>
          </p:nvSpPr>
          <p:spPr>
            <a:xfrm>
              <a:off x="12792960" y="3206520"/>
              <a:ext cx="475200" cy="398880"/>
            </a:xfrm>
            <a:prstGeom prst="rect">
              <a:avLst/>
            </a:prstGeom>
            <a:solidFill>
              <a:srgbClr val="d3385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211/56/89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" name="矩形 13"/>
            <p:cNvSpPr/>
            <p:nvPr/>
          </p:nvSpPr>
          <p:spPr>
            <a:xfrm>
              <a:off x="13280040" y="3818160"/>
              <a:ext cx="475560" cy="398880"/>
            </a:xfrm>
            <a:prstGeom prst="rect">
              <a:avLst/>
            </a:prstGeom>
            <a:solidFill>
              <a:srgbClr val="dd80aa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221/128/170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9" name="矩形 13"/>
            <p:cNvSpPr/>
            <p:nvPr/>
          </p:nvSpPr>
          <p:spPr>
            <a:xfrm>
              <a:off x="13280040" y="4262400"/>
              <a:ext cx="475560" cy="398880"/>
            </a:xfrm>
            <a:prstGeom prst="rect">
              <a:avLst/>
            </a:prstGeom>
            <a:solidFill>
              <a:srgbClr val="bf808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tabLst>
                  <a:tab algn="l" pos="0"/>
                </a:tabLst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191/128/130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0" name="矩形 13"/>
            <p:cNvSpPr/>
            <p:nvPr/>
          </p:nvSpPr>
          <p:spPr>
            <a:xfrm>
              <a:off x="13280040" y="4709160"/>
              <a:ext cx="475560" cy="399240"/>
            </a:xfrm>
            <a:prstGeom prst="rect">
              <a:avLst/>
            </a:prstGeom>
            <a:solidFill>
              <a:srgbClr val="f6b78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246/183/140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矩形 13"/>
            <p:cNvSpPr/>
            <p:nvPr/>
          </p:nvSpPr>
          <p:spPr>
            <a:xfrm>
              <a:off x="13285800" y="5581800"/>
              <a:ext cx="475920" cy="399240"/>
            </a:xfrm>
            <a:prstGeom prst="rect">
              <a:avLst/>
            </a:prstGeom>
            <a:solidFill>
              <a:srgbClr val="afd89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176/216/156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矩形 13"/>
            <p:cNvSpPr/>
            <p:nvPr/>
          </p:nvSpPr>
          <p:spPr>
            <a:xfrm>
              <a:off x="13284360" y="5141880"/>
              <a:ext cx="475920" cy="398520"/>
            </a:xfrm>
            <a:prstGeom prst="rect">
              <a:avLst/>
            </a:prstGeom>
            <a:solidFill>
              <a:srgbClr val="fde39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253/227/181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3" name="矩形 13"/>
            <p:cNvSpPr/>
            <p:nvPr/>
          </p:nvSpPr>
          <p:spPr>
            <a:xfrm>
              <a:off x="13284360" y="6020640"/>
              <a:ext cx="475920" cy="398880"/>
            </a:xfrm>
            <a:prstGeom prst="rect">
              <a:avLst/>
            </a:prstGeom>
            <a:solidFill>
              <a:srgbClr val="94dae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148/218/226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" name="矩形 13"/>
            <p:cNvSpPr/>
            <p:nvPr/>
          </p:nvSpPr>
          <p:spPr>
            <a:xfrm>
              <a:off x="13281120" y="2765520"/>
              <a:ext cx="475200" cy="398880"/>
            </a:xfrm>
            <a:prstGeom prst="rect">
              <a:avLst/>
            </a:prstGeom>
            <a:solidFill>
              <a:srgbClr val="e2818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226/129/137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" name="矩形 13"/>
            <p:cNvSpPr/>
            <p:nvPr/>
          </p:nvSpPr>
          <p:spPr>
            <a:xfrm>
              <a:off x="13280760" y="3206520"/>
              <a:ext cx="475200" cy="398880"/>
            </a:xfrm>
            <a:prstGeom prst="rect">
              <a:avLst/>
            </a:prstGeom>
            <a:solidFill>
              <a:srgbClr val="e2819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226/129/152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6" name="矩形 13"/>
            <p:cNvSpPr/>
            <p:nvPr/>
          </p:nvSpPr>
          <p:spPr>
            <a:xfrm>
              <a:off x="13767480" y="3818160"/>
              <a:ext cx="475560" cy="398880"/>
            </a:xfrm>
            <a:prstGeom prst="rect">
              <a:avLst/>
            </a:prstGeom>
            <a:solidFill>
              <a:srgbClr val="ebb3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235/179/204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7" name="矩形 13"/>
            <p:cNvSpPr/>
            <p:nvPr/>
          </p:nvSpPr>
          <p:spPr>
            <a:xfrm>
              <a:off x="13767480" y="4262400"/>
              <a:ext cx="475560" cy="398880"/>
            </a:xfrm>
            <a:prstGeom prst="rect">
              <a:avLst/>
            </a:prstGeom>
            <a:solidFill>
              <a:srgbClr val="d8b3b3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tabLst>
                  <a:tab algn="l" pos="0"/>
                </a:tabLst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216/179/179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8" name="矩形 13"/>
            <p:cNvSpPr/>
            <p:nvPr/>
          </p:nvSpPr>
          <p:spPr>
            <a:xfrm>
              <a:off x="13767480" y="4709160"/>
              <a:ext cx="475560" cy="399240"/>
            </a:xfrm>
            <a:prstGeom prst="rect">
              <a:avLst/>
            </a:prstGeom>
            <a:solidFill>
              <a:srgbClr val="fad3b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250/211/187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9" name="矩形 13"/>
            <p:cNvSpPr/>
            <p:nvPr/>
          </p:nvSpPr>
          <p:spPr>
            <a:xfrm>
              <a:off x="13773240" y="5581800"/>
              <a:ext cx="475560" cy="399240"/>
            </a:xfrm>
            <a:prstGeom prst="rect">
              <a:avLst/>
            </a:prstGeom>
            <a:solidFill>
              <a:srgbClr val="d0e8c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208/232/196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0" name="矩形 13"/>
            <p:cNvSpPr/>
            <p:nvPr/>
          </p:nvSpPr>
          <p:spPr>
            <a:xfrm>
              <a:off x="13771800" y="5141880"/>
              <a:ext cx="475560" cy="398520"/>
            </a:xfrm>
            <a:prstGeom prst="rect">
              <a:avLst/>
            </a:prstGeom>
            <a:solidFill>
              <a:srgbClr val="feee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254/238/193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1" name="矩形 13"/>
            <p:cNvSpPr/>
            <p:nvPr/>
          </p:nvSpPr>
          <p:spPr>
            <a:xfrm>
              <a:off x="13771800" y="6020640"/>
              <a:ext cx="475560" cy="398880"/>
            </a:xfrm>
            <a:prstGeom prst="rect">
              <a:avLst/>
            </a:prstGeom>
            <a:solidFill>
              <a:srgbClr val="bee9e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190/233/238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" name="矩形 13"/>
            <p:cNvSpPr/>
            <p:nvPr/>
          </p:nvSpPr>
          <p:spPr>
            <a:xfrm>
              <a:off x="13767840" y="2765520"/>
              <a:ext cx="475560" cy="398880"/>
            </a:xfrm>
            <a:prstGeom prst="rect">
              <a:avLst/>
            </a:prstGeom>
            <a:solidFill>
              <a:srgbClr val="eeb3b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239/178/184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矩形 13"/>
            <p:cNvSpPr/>
            <p:nvPr/>
          </p:nvSpPr>
          <p:spPr>
            <a:xfrm>
              <a:off x="13767840" y="3206520"/>
              <a:ext cx="475560" cy="398880"/>
            </a:xfrm>
            <a:prstGeom prst="rect">
              <a:avLst/>
            </a:prstGeom>
            <a:solidFill>
              <a:srgbClr val="eeb3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238/179/193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矩形 13"/>
            <p:cNvSpPr/>
            <p:nvPr/>
          </p:nvSpPr>
          <p:spPr>
            <a:xfrm>
              <a:off x="12292200" y="6458400"/>
              <a:ext cx="308520" cy="398880"/>
            </a:xfrm>
            <a:prstGeom prst="rect">
              <a:avLst/>
            </a:prstGeom>
            <a:solidFill>
              <a:srgbClr val="22181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0/0/0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5" name="矩形 13"/>
            <p:cNvSpPr/>
            <p:nvPr/>
          </p:nvSpPr>
          <p:spPr>
            <a:xfrm>
              <a:off x="12621600" y="6458400"/>
              <a:ext cx="307800" cy="398880"/>
            </a:xfrm>
            <a:prstGeom prst="rect">
              <a:avLst/>
            </a:prstGeom>
            <a:solidFill>
              <a:srgbClr val="59575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89/87/87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" name="矩形 13"/>
            <p:cNvSpPr/>
            <p:nvPr/>
          </p:nvSpPr>
          <p:spPr>
            <a:xfrm>
              <a:off x="12951720" y="6458400"/>
              <a:ext cx="307800" cy="398880"/>
            </a:xfrm>
            <a:prstGeom prst="rect">
              <a:avLst/>
            </a:prstGeom>
            <a:solidFill>
              <a:srgbClr val="88888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137/137/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137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" name="矩形 13"/>
            <p:cNvSpPr/>
            <p:nvPr/>
          </p:nvSpPr>
          <p:spPr>
            <a:xfrm>
              <a:off x="13281480" y="6458400"/>
              <a:ext cx="307800" cy="398880"/>
            </a:xfrm>
            <a:prstGeom prst="rect">
              <a:avLst/>
            </a:prstGeom>
            <a:solidFill>
              <a:srgbClr val="b5b5b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181/181/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181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8" name="矩形 13"/>
            <p:cNvSpPr/>
            <p:nvPr/>
          </p:nvSpPr>
          <p:spPr>
            <a:xfrm>
              <a:off x="13608000" y="6458400"/>
              <a:ext cx="308520" cy="398880"/>
            </a:xfrm>
            <a:prstGeom prst="rect">
              <a:avLst/>
            </a:prstGeom>
            <a:solidFill>
              <a:srgbClr val="dddddd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221/221/</a:t>
              </a:r>
              <a:br>
                <a:rPr sz="500"/>
              </a:b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221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9" name="矩形 13"/>
            <p:cNvSpPr/>
            <p:nvPr/>
          </p:nvSpPr>
          <p:spPr>
            <a:xfrm>
              <a:off x="13934160" y="6458400"/>
              <a:ext cx="307800" cy="3988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b5b5b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255/255/</a:t>
              </a:r>
              <a:br>
                <a:rPr sz="500"/>
              </a:b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255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0" name="直线连接符 14"/>
          <p:cNvSpPr/>
          <p:nvPr/>
        </p:nvSpPr>
        <p:spPr>
          <a:xfrm flipH="1">
            <a:off x="630360" y="1384200"/>
            <a:ext cx="2047680" cy="36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-45360" bIns="-45360" anchor="t" anchorCtr="1">
            <a:noAutofit/>
          </a:bodyPr>
          <a:p>
            <a:endParaRPr b="0" lang="en-CA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71" name="TextBox 3"/>
          <p:cNvSpPr/>
          <p:nvPr/>
        </p:nvSpPr>
        <p:spPr>
          <a:xfrm>
            <a:off x="684720" y="6419520"/>
            <a:ext cx="3582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trike="noStrike" u="none">
                <a:solidFill>
                  <a:srgbClr val="666666"/>
                </a:solidFill>
                <a:uFillTx/>
                <a:latin typeface="Poppins ExtraLight"/>
                <a:ea typeface="DejaVu Sans"/>
              </a:rPr>
              <a:t>https://OneOffice.ca</a:t>
            </a:r>
            <a:endParaRPr b="0" lang="en-CA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10659960" y="375480"/>
            <a:ext cx="704160" cy="704160"/>
          </a:xfrm>
          <a:prstGeom prst="rect">
            <a:avLst/>
          </a:prstGeom>
          <a:ln w="0">
            <a:noFill/>
          </a:ln>
        </p:spPr>
      </p:pic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172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120" y="2563920"/>
            <a:ext cx="6705000" cy="322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CA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直线连接符 14"/>
          <p:cNvSpPr/>
          <p:nvPr/>
        </p:nvSpPr>
        <p:spPr>
          <a:xfrm flipH="1">
            <a:off x="630000" y="1384200"/>
            <a:ext cx="2047320" cy="36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-45360" bIns="-45360" anchor="t" anchorCtr="1">
            <a:noAutofit/>
          </a:bodyPr>
          <a:p>
            <a:endParaRPr b="0" lang="en-CA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10658520" y="375480"/>
            <a:ext cx="995760" cy="995760"/>
          </a:xfrm>
          <a:prstGeom prst="rect">
            <a:avLst/>
          </a:prstGeom>
          <a:ln w="0">
            <a:noFill/>
          </a:ln>
        </p:spPr>
      </p:pic>
      <p:sp>
        <p:nvSpPr>
          <p:cNvPr id="79" name="TextBox 3"/>
          <p:cNvSpPr/>
          <p:nvPr/>
        </p:nvSpPr>
        <p:spPr>
          <a:xfrm>
            <a:off x="681840" y="6423840"/>
            <a:ext cx="35820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trike="noStrike" u="none">
                <a:solidFill>
                  <a:srgbClr val="666666"/>
                </a:solidFill>
                <a:uFillTx/>
                <a:latin typeface="Poppins ExtraLight"/>
                <a:ea typeface="DejaVu Sans"/>
              </a:rPr>
              <a:t>https://OneOffice.ca</a:t>
            </a:r>
            <a:endParaRPr b="0" lang="en-CA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172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120" y="2563920"/>
            <a:ext cx="6705000" cy="322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CA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8760" y="1456200"/>
            <a:ext cx="10971720" cy="1783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5400" spc="-85" strike="noStrike" u="none">
                <a:solidFill>
                  <a:srgbClr val="ffffff"/>
                </a:solidFill>
                <a:uFillTx/>
                <a:latin typeface="Poppins ExtraBold"/>
              </a:rPr>
              <a:t>OneOfficeERP</a:t>
            </a:r>
            <a:endParaRPr b="0" lang="en-CA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8760" y="3240000"/>
            <a:ext cx="10910880" cy="153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4000" spc="-85" strike="noStrike" u="none">
                <a:solidFill>
                  <a:srgbClr val="ffffff"/>
                </a:solidFill>
                <a:uFillTx/>
                <a:latin typeface="Poppins ExtraLight"/>
              </a:rPr>
              <a:t>Integrated, simple &amp; complete </a:t>
            </a:r>
            <a:r>
              <a:rPr b="1" lang="en-CA" sz="4000" spc="-85" strike="noStrike" u="none">
                <a:solidFill>
                  <a:srgbClr val="ffffff"/>
                </a:solidFill>
                <a:uFillTx/>
                <a:latin typeface="Poppins"/>
              </a:rPr>
              <a:t>operating system</a:t>
            </a:r>
            <a:r>
              <a:rPr b="0" lang="en-CA" sz="4000" spc="-85" strike="noStrike" u="none">
                <a:solidFill>
                  <a:srgbClr val="ffffff"/>
                </a:solidFill>
                <a:uFillTx/>
                <a:latin typeface="Poppins ExtraLight"/>
              </a:rPr>
              <a:t> for the modern organization</a:t>
            </a:r>
            <a:endParaRPr b="0" lang="en-CA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70" strike="noStrike" u="none">
                <a:solidFill>
                  <a:srgbClr val="1d1d1a"/>
                </a:solidFill>
                <a:uFillTx/>
                <a:latin typeface="Poppins"/>
              </a:rPr>
              <a:t>6. Manufacturing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4792320" y="1310040"/>
            <a:ext cx="8138520" cy="4989600"/>
          </a:xfrm>
          <a:prstGeom prst="rect">
            <a:avLst/>
          </a:prstGeom>
          <a:ln w="0">
            <a:noFill/>
          </a:ln>
        </p:spPr>
      </p:pic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77080" y="1684440"/>
            <a:ext cx="4462560" cy="479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Bill of Materials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Shop floor management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Subcontracting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Item variants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Batched inventory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Serialized inventory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Material resources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Capacity planning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Multiple UOMs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Quick balance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Stock replenishment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70" strike="noStrike" u="none">
                <a:solidFill>
                  <a:srgbClr val="1d1d1a"/>
                </a:solidFill>
                <a:uFillTx/>
                <a:latin typeface="Poppins"/>
              </a:rPr>
              <a:t>7. Projects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5040000" y="1442520"/>
            <a:ext cx="9499320" cy="485712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77080" y="1720440"/>
            <a:ext cx="5002560" cy="439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All-in-one PM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Agile projects / Kanban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To-dos &amp; Chats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Document linking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Emails &amp; notifications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Project costing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Profitability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Time-tracking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Billing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Customer access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70" strike="noStrike" u="none">
                <a:solidFill>
                  <a:srgbClr val="1d1d1a"/>
                </a:solidFill>
                <a:uFillTx/>
                <a:latin typeface="Poppins"/>
              </a:rPr>
              <a:t>8. Inventory &amp; Warehouses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5220000" y="1379880"/>
            <a:ext cx="8459640" cy="521352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77080" y="2008440"/>
            <a:ext cx="5002560" cy="425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Stock reports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Multi-warehousing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Multi-store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Item variants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Promotional schemes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Automated replenishment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Multi-currency accounting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Billing &amp; pricing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Credits &amp; receivables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70" strike="noStrike" u="none">
                <a:solidFill>
                  <a:srgbClr val="1d1d1a"/>
                </a:solidFill>
                <a:uFillTx/>
                <a:latin typeface="Poppins"/>
              </a:rPr>
              <a:t>9. Education &amp; Learning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77080" y="1900440"/>
            <a:ext cx="5002560" cy="425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Application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Student information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Course documents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Instructors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Program enrollment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Program &amp; Courses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Attendance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Fees – if applicable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Assessments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Role integration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4689360" y="1440000"/>
            <a:ext cx="8473320" cy="52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70" strike="noStrike" u="none">
                <a:solidFill>
                  <a:srgbClr val="1d1d1a"/>
                </a:solidFill>
                <a:uFillTx/>
                <a:latin typeface="Poppins"/>
              </a:rPr>
              <a:t>10. Asset Management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77080" y="1980000"/>
            <a:ext cx="5002560" cy="39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Asset lifecycle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Asset inventory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Purchasing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Selling / Disposal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Auto depreciation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Scrapping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Value adjustment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Reporting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90000"/>
              </a:lnSpc>
              <a:spcAft>
                <a:spcPts val="425"/>
              </a:spcAft>
              <a:buNone/>
              <a:tabLst>
                <a:tab algn="l" pos="0"/>
              </a:tabLst>
            </a:pP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4044600" y="1418040"/>
            <a:ext cx="8218800" cy="499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70" strike="noStrike" u="none">
                <a:solidFill>
                  <a:srgbClr val="1d1d1a"/>
                </a:solidFill>
                <a:uFillTx/>
                <a:latin typeface="Poppins"/>
              </a:rPr>
              <a:t>11. E-Commerce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577080" y="1936440"/>
            <a:ext cx="5002560" cy="38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Product lists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Advanced search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Real-time inventory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Promotions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Price lists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Discounts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Shipping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Wishlist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Multi-currency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90000"/>
              </a:lnSpc>
              <a:spcAft>
                <a:spcPts val="425"/>
              </a:spcAft>
              <a:buNone/>
              <a:tabLst>
                <a:tab algn="l" pos="0"/>
              </a:tabLst>
            </a:pP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rcRect l="0" t="6593" r="0" b="0"/>
          <a:stretch/>
        </p:blipFill>
        <p:spPr>
          <a:xfrm>
            <a:off x="4608000" y="1276200"/>
            <a:ext cx="7559640" cy="6764400"/>
          </a:xfrm>
          <a:prstGeom prst="rect">
            <a:avLst/>
          </a:prstGeom>
          <a:ln w="0">
            <a:noFill/>
          </a:ln>
        </p:spPr>
      </p:pic>
      <p:sp>
        <p:nvSpPr>
          <p:cNvPr id="131" name=""/>
          <p:cNvSpPr/>
          <p:nvPr/>
        </p:nvSpPr>
        <p:spPr>
          <a:xfrm>
            <a:off x="5832000" y="6300000"/>
            <a:ext cx="5867640" cy="480960"/>
          </a:xfrm>
          <a:prstGeom prst="rect">
            <a:avLst/>
          </a:prstGeom>
          <a:solidFill>
            <a:srgbClr val="ffffff">
              <a:alpha val="73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CA" sz="1400" strike="noStrike" u="none">
                <a:solidFill>
                  <a:srgbClr val="333333"/>
                </a:solidFill>
                <a:uFillTx/>
                <a:latin typeface="Poppins"/>
              </a:rPr>
              <a:t>Note: Apple logos and trademarks are the property of Apple Inc.</a:t>
            </a:r>
            <a:endParaRPr b="0" lang="en-CA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70" strike="noStrike" u="none">
                <a:solidFill>
                  <a:srgbClr val="1d1d1a"/>
                </a:solidFill>
                <a:uFillTx/>
                <a:latin typeface="Poppins"/>
              </a:rPr>
              <a:t>12. Helpdesk &amp; Support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6300000" y="6300000"/>
            <a:ext cx="6299640" cy="480960"/>
          </a:xfrm>
          <a:prstGeom prst="rect">
            <a:avLst/>
          </a:prstGeom>
          <a:solidFill>
            <a:srgbClr val="ffffff">
              <a:alpha val="5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CA" sz="1400" strike="noStrike" u="none">
                <a:solidFill>
                  <a:srgbClr val="808080"/>
                </a:solidFill>
                <a:uFillTx/>
                <a:latin typeface="Poppins"/>
              </a:rPr>
              <a:t>Note: Apple products and trademarks are the property of Apple Inc.</a:t>
            </a:r>
            <a:endParaRPr b="0" lang="en-CA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5400000" y="1260000"/>
            <a:ext cx="9662400" cy="5939640"/>
          </a:xfrm>
          <a:prstGeom prst="rect">
            <a:avLst/>
          </a:prstGeom>
          <a:ln w="0">
            <a:noFill/>
          </a:ln>
        </p:spPr>
      </p:pic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69080" y="2116440"/>
            <a:ext cx="5002560" cy="38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Omnichannel interactions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Customer tickets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Automate ticket assignments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Team performance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SLAs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Knowledge base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Scheduling Maintenance Visits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uFillTx/>
                <a:latin typeface="Poppins"/>
              </a:rPr>
              <a:t>Warranty support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90000"/>
              </a:lnSpc>
              <a:spcAft>
                <a:spcPts val="425"/>
              </a:spcAft>
              <a:buNone/>
              <a:tabLst>
                <a:tab algn="l" pos="0"/>
              </a:tabLst>
            </a:pP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90000"/>
              </a:lnSpc>
              <a:spcAft>
                <a:spcPts val="425"/>
              </a:spcAft>
              <a:buNone/>
              <a:tabLst>
                <a:tab algn="l" pos="0"/>
              </a:tabLst>
            </a:pP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840200" y="1852560"/>
            <a:ext cx="1445400" cy="174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1" lang="es" sz="12000" strike="noStrike" u="none">
                <a:solidFill>
                  <a:srgbClr val="435d74"/>
                </a:solidFill>
                <a:uFillTx/>
                <a:latin typeface="Poppins"/>
                <a:ea typeface="Roboto"/>
              </a:rPr>
              <a:t>“</a:t>
            </a:r>
            <a:endParaRPr b="0" lang="en-CA" sz="1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5220000" y="2090520"/>
            <a:ext cx="6411600" cy="282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br>
              <a:rPr sz="4000"/>
            </a:br>
            <a:r>
              <a:rPr b="0" lang="es" sz="4000" strike="noStrike" u="none">
                <a:solidFill>
                  <a:srgbClr val="193441"/>
                </a:solidFill>
                <a:uFillTx/>
                <a:latin typeface="Poppins"/>
                <a:ea typeface="Roboto Medium"/>
              </a:rPr>
              <a:t>Having the right tool for the job is half the battle</a:t>
            </a:r>
            <a:endParaRPr b="0" lang="en-CA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540720" y="2805840"/>
            <a:ext cx="4800600" cy="1537200"/>
          </a:xfrm>
          <a:prstGeom prst="rect">
            <a:avLst/>
          </a:prstGeom>
          <a:solidFill>
            <a:srgbClr val="ffffff">
              <a:alpha val="52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marL="146160"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rgbClr val="1d1d1a"/>
                </a:solidFill>
                <a:uFillTx/>
                <a:latin typeface="Poppins ExtraLight"/>
                <a:ea typeface="Microsoft YaHei"/>
              </a:rPr>
              <a:t>Please feel free to contact us </a:t>
            </a:r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6160"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1d1d1a"/>
                </a:solidFill>
                <a:uFillTx/>
                <a:latin typeface="Poppins"/>
                <a:ea typeface="Microsoft YaHei"/>
              </a:rPr>
              <a:t>info@oneoffice.ca</a:t>
            </a:r>
            <a:endParaRPr b="0" lang="en-CA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720000" y="2470680"/>
            <a:ext cx="10799640" cy="282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40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Mission –</a:t>
            </a:r>
            <a:r>
              <a:rPr b="0" lang="es" sz="40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 </a:t>
            </a:r>
            <a:br>
              <a:rPr sz="4000"/>
            </a:br>
            <a:r>
              <a:rPr b="0" lang="es" sz="40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An integrated, simple &amp; complete platform to empower productive teams</a:t>
            </a:r>
            <a:endParaRPr b="0" lang="en-CA" sz="4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85" strike="noStrike" u="none">
                <a:solidFill>
                  <a:srgbClr val="1d1d1a"/>
                </a:solidFill>
                <a:uFillTx/>
                <a:latin typeface="Poppins"/>
              </a:rPr>
              <a:t>Introduction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11699640" cy="44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1d1d1a"/>
                </a:solidFill>
                <a:uFillTx/>
                <a:latin typeface="Poppins"/>
              </a:rPr>
              <a:t>OneOfficeERP → </a:t>
            </a:r>
            <a:r>
              <a:rPr b="0" lang="en-US" sz="2600" strike="noStrike" u="none">
                <a:solidFill>
                  <a:srgbClr val="1d1d1a"/>
                </a:solidFill>
                <a:uFillTx/>
                <a:latin typeface="Poppins"/>
              </a:rPr>
              <a:t>all functions needed by modern organizations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1d1d1a"/>
                </a:solidFill>
                <a:uFillTx/>
                <a:latin typeface="Poppins"/>
              </a:rPr>
              <a:t>Latest technology → speed &amp; performance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1d1d1a"/>
                </a:solidFill>
                <a:uFillTx/>
                <a:latin typeface="Poppins"/>
              </a:rPr>
              <a:t>Multi-tenant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1d1d1a"/>
                </a:solidFill>
                <a:uFillTx/>
                <a:latin typeface="Poppins"/>
              </a:rPr>
              <a:t>AI-enabled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1d1d1a"/>
                </a:solidFill>
                <a:uFillTx/>
                <a:latin typeface="Poppins"/>
              </a:rPr>
              <a:t>All major verticals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4643280"/>
              </a:tabLst>
            </a:pPr>
            <a:r>
              <a:rPr b="0" lang="en-US" sz="2400" strike="noStrike" u="none">
                <a:solidFill>
                  <a:srgbClr val="1d1d1a"/>
                </a:solidFill>
                <a:uFillTx/>
                <a:latin typeface="Poppins"/>
              </a:rPr>
              <a:t>Services</a:t>
            </a:r>
            <a:r>
              <a:rPr b="0" lang="en-US" sz="2400" strike="noStrike" u="none">
                <a:solidFill>
                  <a:srgbClr val="1d1d1a"/>
                </a:solidFill>
                <a:uFillTx/>
                <a:latin typeface="Poppins"/>
              </a:rPr>
              <a:t>	</a:t>
            </a:r>
            <a:r>
              <a:rPr b="0" lang="en-US" sz="2400" strike="noStrike" u="none">
                <a:solidFill>
                  <a:srgbClr val="1d1d1a"/>
                </a:solidFill>
                <a:uFillTx/>
                <a:latin typeface="Poppins"/>
              </a:rPr>
              <a:t>- Agriculture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4643280"/>
              </a:tabLst>
            </a:pPr>
            <a:r>
              <a:rPr b="0" lang="en-US" sz="2400" strike="noStrike" u="none">
                <a:solidFill>
                  <a:srgbClr val="1d1d1a"/>
                </a:solidFill>
                <a:uFillTx/>
                <a:latin typeface="Poppins"/>
              </a:rPr>
              <a:t>Distribution</a:t>
            </a:r>
            <a:r>
              <a:rPr b="0" lang="en-US" sz="2400" strike="noStrike" u="none">
                <a:solidFill>
                  <a:srgbClr val="1d1d1a"/>
                </a:solidFill>
                <a:uFillTx/>
                <a:latin typeface="Poppins"/>
              </a:rPr>
              <a:t>	</a:t>
            </a:r>
            <a:r>
              <a:rPr b="0" lang="en-US" sz="2400" strike="noStrike" u="none">
                <a:solidFill>
                  <a:srgbClr val="1d1d1a"/>
                </a:solidFill>
                <a:uFillTx/>
                <a:latin typeface="Poppins"/>
              </a:rPr>
              <a:t>- Manufacturing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4643280"/>
              </a:tabLst>
            </a:pPr>
            <a:r>
              <a:rPr b="0" lang="en-US" sz="2400" strike="noStrike" u="none">
                <a:solidFill>
                  <a:srgbClr val="1d1d1a"/>
                </a:solidFill>
                <a:uFillTx/>
                <a:latin typeface="Poppins"/>
                <a:ea typeface="Noto Sans CJK SC"/>
              </a:rPr>
              <a:t>Retail</a:t>
            </a:r>
            <a:r>
              <a:rPr b="0" lang="en-US" sz="2400" strike="noStrike" u="none">
                <a:solidFill>
                  <a:srgbClr val="1d1d1a"/>
                </a:solidFill>
                <a:uFillTx/>
                <a:latin typeface="Poppins"/>
                <a:ea typeface="Noto Sans CJK SC"/>
              </a:rPr>
              <a:t>	</a:t>
            </a:r>
            <a:r>
              <a:rPr b="0" lang="en-US" sz="2400" strike="noStrike" u="none">
                <a:solidFill>
                  <a:srgbClr val="1d1d1a"/>
                </a:solidFill>
                <a:uFillTx/>
                <a:latin typeface="Poppins"/>
                <a:ea typeface="Noto Sans CJK SC"/>
              </a:rPr>
              <a:t>- Non-profit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4643280"/>
              </a:tabLst>
            </a:pPr>
            <a:r>
              <a:rPr b="0" lang="en-US" sz="2400" strike="noStrike" u="none">
                <a:solidFill>
                  <a:srgbClr val="1d1d1a"/>
                </a:solidFill>
                <a:uFillTx/>
                <a:latin typeface="Poppins"/>
                <a:ea typeface="Noto Sans CJK SC"/>
              </a:rPr>
              <a:t>Education</a:t>
            </a:r>
            <a:r>
              <a:rPr b="0" lang="en-US" sz="2400" strike="noStrike" u="none">
                <a:solidFill>
                  <a:srgbClr val="1d1d1a"/>
                </a:solidFill>
                <a:uFillTx/>
                <a:latin typeface="Poppins"/>
                <a:ea typeface="Noto Sans CJK SC"/>
              </a:rPr>
              <a:t>	</a:t>
            </a:r>
            <a:r>
              <a:rPr b="0" lang="en-US" sz="2400" strike="noStrike" u="none">
                <a:solidFill>
                  <a:srgbClr val="1d1d1a"/>
                </a:solidFill>
                <a:uFillTx/>
                <a:latin typeface="Poppins"/>
                <a:ea typeface="Noto Sans CJK SC"/>
              </a:rPr>
              <a:t>- Healthcare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840" spc="-85" strike="noStrike" u="none">
                <a:solidFill>
                  <a:srgbClr val="1d1d1a"/>
                </a:solidFill>
                <a:uFillTx/>
                <a:latin typeface="Poppins"/>
              </a:rPr>
              <a:t>Main Modules</a:t>
            </a:r>
            <a:endParaRPr b="0" lang="en-CA" sz="484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49080" y="1936440"/>
            <a:ext cx="5110560" cy="46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Finances &amp; Accounting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Sales Management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Point of Sale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HR &amp; Payroll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CRM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Manufacturing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797440" y="1936800"/>
            <a:ext cx="5110560" cy="46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Projects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Inventory / Warehouses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Education &amp; Learning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Asset Management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E-Commerce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Helpdesk &amp; Support</a:t>
            </a: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85" strike="noStrike" u="none">
                <a:solidFill>
                  <a:srgbClr val="1d1d1a"/>
                </a:solidFill>
                <a:uFillTx/>
                <a:latin typeface="Poppins"/>
              </a:rPr>
              <a:t>1. Finances &amp; Accounting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77080" y="1972440"/>
            <a:ext cx="5722560" cy="429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Dashboards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Real-time books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Chart of accounts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Journals &amp; payments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Billing &amp; pricing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Multi-currency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Auto-invoicing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Banking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5220000" y="1440000"/>
            <a:ext cx="8425440" cy="50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85" strike="noStrike" u="none">
                <a:solidFill>
                  <a:srgbClr val="1d1d1a"/>
                </a:solidFill>
                <a:uFillTx/>
                <a:latin typeface="Poppins"/>
              </a:rPr>
              <a:t>2. Sales Management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77080" y="1720440"/>
            <a:ext cx="4462560" cy="475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Multi-channel sales 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Marketing tools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Customer access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Stock replenishment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Promotions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Vendor management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Supplier portal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A/P &amp; A/R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Automated invoices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90000"/>
              </a:lnSpc>
              <a:spcAft>
                <a:spcPts val="567"/>
              </a:spcAft>
              <a:buNone/>
              <a:tabLst>
                <a:tab algn="l" pos="0"/>
              </a:tabLst>
            </a:pP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5040000" y="1260000"/>
            <a:ext cx="11040480" cy="559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85" strike="noStrike" u="none">
                <a:solidFill>
                  <a:srgbClr val="1d1d1a"/>
                </a:solidFill>
                <a:uFillTx/>
                <a:latin typeface="Poppins"/>
              </a:rPr>
              <a:t>3. Point of Sale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77080" y="2044440"/>
            <a:ext cx="4462560" cy="342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User-friendly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Real-time inventory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Customer mgmt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Payment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Promotions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Loyalty system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90000"/>
              </a:lnSpc>
              <a:spcAft>
                <a:spcPts val="850"/>
              </a:spcAft>
              <a:buNone/>
              <a:tabLst>
                <a:tab algn="l" pos="0"/>
              </a:tabLst>
            </a:pP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4687920" y="1440000"/>
            <a:ext cx="7443720" cy="450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70" strike="noStrike" u="none">
                <a:solidFill>
                  <a:srgbClr val="1d1d1a"/>
                </a:solidFill>
                <a:uFillTx/>
                <a:latin typeface="Poppins"/>
              </a:rPr>
              <a:t>4. Human Resources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77080" y="1612440"/>
            <a:ext cx="5002560" cy="46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01760" indent="-30132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Talent acquisition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30132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Employees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30132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Training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30132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KPIs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30132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Expenses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30132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Attendance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30132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Leaves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30132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Payroll &amp; taxes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30132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Salary structures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30132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Timesheets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30132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Variable pay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4824360" y="1418040"/>
            <a:ext cx="8388360" cy="524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16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70" strike="noStrike" u="none">
                <a:solidFill>
                  <a:srgbClr val="1d1d1a"/>
                </a:solidFill>
                <a:uFillTx/>
                <a:latin typeface="Poppins"/>
              </a:rPr>
              <a:t>5. Customer Relationships</a:t>
            </a:r>
            <a:endParaRPr b="0" lang="en-CA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3964320" y="1418040"/>
            <a:ext cx="8815320" cy="5418720"/>
          </a:xfrm>
          <a:prstGeom prst="rect">
            <a:avLst/>
          </a:prstGeom>
          <a:ln w="0">
            <a:noFill/>
          </a:ln>
        </p:spPr>
      </p:pic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77080" y="1684440"/>
            <a:ext cx="5002560" cy="479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Omnichannel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Automated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Sales efficiency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360 visibility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Quotations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Digital marketing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Social Media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Notifications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uFillTx/>
                <a:latin typeface="Poppins"/>
              </a:rPr>
              <a:t>Meetings &amp; follow ups</a:t>
            </a:r>
            <a:endParaRPr b="0" lang="en-CA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Application>LibreOffice/24.8.2.1$Linux_X86_64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en-CA</dc:language>
  <cp:lastModifiedBy/>
  <cp:lastPrinted>2025-05-10T23:22:42Z</cp:lastPrinted>
  <dcterms:modified xsi:type="dcterms:W3CDTF">2025-05-10T23:22:35Z</dcterms:modified>
  <cp:revision>80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