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9.png" ContentType="image/png"/>
  <Override PartName="/ppt/media/image4.png" ContentType="image/png"/>
  <Override PartName="/ppt/media/image13.png" ContentType="image/png"/>
  <Override PartName="/ppt/media/image18.png" ContentType="image/png"/>
  <Override PartName="/ppt/media/image6.jpeg" ContentType="image/jpeg"/>
  <Override PartName="/ppt/media/image16.png" ContentType="image/png"/>
  <Override PartName="/ppt/media/image7.png" ContentType="image/png"/>
  <Override PartName="/ppt/media/image3.svg" ContentType="image/svg"/>
  <Override PartName="/ppt/media/image11.png" ContentType="image/png"/>
  <Override PartName="/ppt/media/image2.png" ContentType="image/png"/>
  <Override PartName="/ppt/media/image12.png" ContentType="image/png"/>
  <Override PartName="/ppt/media/image30.png" ContentType="image/png"/>
  <Override PartName="/ppt/media/image31.png" ContentType="image/png"/>
  <Override PartName="/ppt/media/image10.png" ContentType="image/png"/>
  <Override PartName="/ppt/media/image1.jpeg" ContentType="image/jpeg"/>
  <Override PartName="/ppt/media/image8.png" ContentType="image/png"/>
  <Override PartName="/ppt/media/image14.jpeg" ContentType="image/jpeg"/>
  <Override PartName="/ppt/media/image23.png" ContentType="image/png"/>
  <Override PartName="/ppt/media/image15.png" ContentType="image/png"/>
  <Override PartName="/ppt/media/image19.png" ContentType="image/png"/>
  <Override PartName="/ppt/media/image21.png" ContentType="image/png"/>
  <Override PartName="/ppt/media/image17.png" ContentType="image/png"/>
  <Override PartName="/ppt/media/image20.jpeg" ContentType="image/jpeg"/>
  <Override PartName="/ppt/media/image26.png" ContentType="image/png"/>
  <Override PartName="/ppt/media/image22.png" ContentType="image/png"/>
  <Override PartName="/ppt/media/image24.png" ContentType="image/png"/>
  <Override PartName="/ppt/media/image27.jpeg" ContentType="image/jpeg"/>
  <Override PartName="/ppt/media/image5.jpeg" ContentType="image/jpeg"/>
  <Override PartName="/ppt/media/image25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8.xml.rels" ContentType="application/vnd.openxmlformats-package.relationships+xml"/>
  <Override PartName="/ppt/slides/_rels/slide30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Slides/_rels/notesSlide30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3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3" r:id="rId4"/>
    <p:sldMasterId id="2147483655" r:id="rId5"/>
    <p:sldMasterId id="214748365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trike="noStrike" u="none">
                <a:solidFill>
                  <a:srgbClr val="000000"/>
                </a:solidFill>
                <a:uFillTx/>
                <a:latin typeface="Arial"/>
              </a:rPr>
              <a:t>Click to move the slide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CA" sz="1400" strike="noStrike" u="none">
                <a:solidFill>
                  <a:srgbClr val="000000"/>
                </a:solidFill>
                <a:uFillTx/>
                <a:latin typeface="Times New Roman"/>
              </a:rPr>
              <a:t>&lt;header&gt;</a:t>
            </a:r>
            <a:endParaRPr b="0" lang="en-C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C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CA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C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C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C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C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4A874E61-AC56-4D02-B6A1-EA36F0664770}" type="slidenum">
              <a:rPr b="0" lang="en-CA" sz="14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C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Img"/>
          </p:nvPr>
        </p:nvSpPr>
        <p:spPr>
          <a:xfrm>
            <a:off x="604440" y="840600"/>
            <a:ext cx="7598160" cy="4148280"/>
          </a:xfrm>
          <a:prstGeom prst="rect">
            <a:avLst/>
          </a:prstGeom>
          <a:ln w="0">
            <a:noFill/>
          </a:ln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777240" y="4840560"/>
            <a:ext cx="6217200" cy="39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CA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sldNum" idx="4"/>
          </p:nvPr>
        </p:nvSpPr>
        <p:spPr>
          <a:xfrm>
            <a:off x="4402440" y="9553680"/>
            <a:ext cx="3367440" cy="50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6DF9143-2944-408E-8450-28AA5AA86276}" type="slidenum">
              <a:rPr b="0" lang="en-US" sz="1200" strike="noStrike" u="none">
                <a:solidFill>
                  <a:srgbClr val="000000"/>
                </a:solidFill>
                <a:uFillTx/>
                <a:latin typeface="+mn-lt"/>
                <a:ea typeface="+mn-ea"/>
              </a:rPr>
              <a:t>&lt;number&gt;</a:t>
            </a:fld>
            <a:endParaRPr b="0" lang="en-C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Img"/>
          </p:nvPr>
        </p:nvSpPr>
        <p:spPr>
          <a:xfrm>
            <a:off x="430200" y="764280"/>
            <a:ext cx="6910920" cy="3771000"/>
          </a:xfrm>
          <a:prstGeom prst="rect">
            <a:avLst/>
          </a:prstGeom>
          <a:ln w="0">
            <a:noFill/>
          </a:ln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777240" y="4840560"/>
            <a:ext cx="6217200" cy="39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CA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sldNum" idx="5"/>
          </p:nvPr>
        </p:nvSpPr>
        <p:spPr>
          <a:xfrm>
            <a:off x="4402440" y="9553680"/>
            <a:ext cx="3367440" cy="50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224659A-BFD1-4F96-87FC-640FE9DCCD8F}" type="slidenum">
              <a:rPr b="0" lang="en-US" sz="1200" strike="noStrike" u="none">
                <a:solidFill>
                  <a:srgbClr val="000000"/>
                </a:solidFill>
                <a:uFillTx/>
                <a:latin typeface="+mn-lt"/>
                <a:ea typeface="+mn-ea"/>
              </a:rPr>
              <a:t>&lt;number&gt;</a:t>
            </a:fld>
            <a:endParaRPr b="0" lang="en-C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CA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hyperlink" Target="https://oneoffice.ca/" TargetMode="External"/><Relationship Id="rId6" Type="http://schemas.openxmlformats.org/officeDocument/2006/relationships/slideLayout" Target="../slideLayouts/slideLayout4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5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e606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172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CA" sz="4400" strike="noStrike" u="none">
                <a:solidFill>
                  <a:srgbClr val="ffffff"/>
                </a:solidFill>
                <a:uFillTx/>
                <a:latin typeface="Arial"/>
              </a:rPr>
              <a:t>Click to edit the title text format</a:t>
            </a:r>
            <a:endParaRPr b="0" lang="en-CA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120" y="2563920"/>
            <a:ext cx="3271680" cy="153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3200" strike="noStrike" u="none">
                <a:solidFill>
                  <a:srgbClr val="ffffff"/>
                </a:solidFill>
                <a:uFillTx/>
                <a:latin typeface="Arial"/>
              </a:rPr>
              <a:t>Click to edit the outline text format</a:t>
            </a:r>
            <a:endParaRPr b="0" lang="en-CA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2800" strike="noStrike" u="none">
                <a:solidFill>
                  <a:srgbClr val="ffffff"/>
                </a:solidFill>
                <a:uFillTx/>
                <a:latin typeface="Arial"/>
              </a:rPr>
              <a:t>Second Outline Level</a:t>
            </a:r>
            <a:endParaRPr b="0" lang="en-CA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400" strike="noStrike" u="none">
                <a:solidFill>
                  <a:srgbClr val="ffffff"/>
                </a:solidFill>
                <a:uFillTx/>
                <a:latin typeface="Arial"/>
              </a:rPr>
              <a:t>Third Outline Level</a:t>
            </a:r>
            <a:endParaRPr b="0" lang="en-CA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2000" strike="noStrike" u="none">
                <a:solidFill>
                  <a:srgbClr val="ffffff"/>
                </a:solidFill>
                <a:uFillTx/>
                <a:latin typeface="Arial"/>
              </a:rPr>
              <a:t>Fourth Outline Level</a:t>
            </a:r>
            <a:endParaRPr b="0" lang="en-CA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ffffff"/>
                </a:solidFill>
                <a:uFillTx/>
                <a:latin typeface="Arial"/>
              </a:rPr>
              <a:t>Fifth Outline Level</a:t>
            </a:r>
            <a:endParaRPr b="0" lang="en-CA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ffffff"/>
                </a:solidFill>
                <a:uFillTx/>
                <a:latin typeface="Arial"/>
              </a:rPr>
              <a:t>Sixth Outline Level</a:t>
            </a:r>
            <a:endParaRPr b="0" lang="en-CA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ffffff"/>
                </a:solidFill>
                <a:uFillTx/>
                <a:latin typeface="Arial"/>
              </a:rPr>
              <a:t>Seventh Outline Level</a:t>
            </a:r>
            <a:endParaRPr b="0" lang="en-CA" sz="2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045320" y="2563920"/>
            <a:ext cx="3271680" cy="153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3200" strike="noStrike" u="none">
                <a:solidFill>
                  <a:srgbClr val="ffffff"/>
                </a:solidFill>
                <a:uFillTx/>
                <a:latin typeface="Arial"/>
              </a:rPr>
              <a:t>Click to edit the outline text format</a:t>
            </a:r>
            <a:endParaRPr b="0" lang="en-CA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2800" strike="noStrike" u="none">
                <a:solidFill>
                  <a:srgbClr val="ffffff"/>
                </a:solidFill>
                <a:uFillTx/>
                <a:latin typeface="Arial"/>
              </a:rPr>
              <a:t>Second Outline Level</a:t>
            </a:r>
            <a:endParaRPr b="0" lang="en-CA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400" strike="noStrike" u="none">
                <a:solidFill>
                  <a:srgbClr val="ffffff"/>
                </a:solidFill>
                <a:uFillTx/>
                <a:latin typeface="Arial"/>
              </a:rPr>
              <a:t>Third Outline Level</a:t>
            </a:r>
            <a:endParaRPr b="0" lang="en-CA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2000" strike="noStrike" u="none">
                <a:solidFill>
                  <a:srgbClr val="ffffff"/>
                </a:solidFill>
                <a:uFillTx/>
                <a:latin typeface="Arial"/>
              </a:rPr>
              <a:t>Fourth Outline Level</a:t>
            </a:r>
            <a:endParaRPr b="0" lang="en-CA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ffffff"/>
                </a:solidFill>
                <a:uFillTx/>
                <a:latin typeface="Arial"/>
              </a:rPr>
              <a:t>Fifth Outline Level</a:t>
            </a:r>
            <a:endParaRPr b="0" lang="en-CA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ffffff"/>
                </a:solidFill>
                <a:uFillTx/>
                <a:latin typeface="Arial"/>
              </a:rPr>
              <a:t>Sixth Outline Level</a:t>
            </a:r>
            <a:endParaRPr b="0" lang="en-CA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ffffff"/>
                </a:solidFill>
                <a:uFillTx/>
                <a:latin typeface="Arial"/>
              </a:rPr>
              <a:t>Seventh Outline Level</a:t>
            </a:r>
            <a:endParaRPr b="0" lang="en-CA" sz="2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09120" y="4249440"/>
            <a:ext cx="6705000" cy="153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3200" strike="noStrike" u="none">
                <a:solidFill>
                  <a:srgbClr val="ffffff"/>
                </a:solidFill>
                <a:uFillTx/>
                <a:latin typeface="Arial"/>
              </a:rPr>
              <a:t>Click to edit the outline text format</a:t>
            </a:r>
            <a:endParaRPr b="0" lang="en-CA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2800" strike="noStrike" u="none">
                <a:solidFill>
                  <a:srgbClr val="ffffff"/>
                </a:solidFill>
                <a:uFillTx/>
                <a:latin typeface="Arial"/>
              </a:rPr>
              <a:t>Second Outline Level</a:t>
            </a:r>
            <a:endParaRPr b="0" lang="en-CA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400" strike="noStrike" u="none">
                <a:solidFill>
                  <a:srgbClr val="ffffff"/>
                </a:solidFill>
                <a:uFillTx/>
                <a:latin typeface="Arial"/>
              </a:rPr>
              <a:t>Third Outline Level</a:t>
            </a:r>
            <a:endParaRPr b="0" lang="en-CA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2000" strike="noStrike" u="none">
                <a:solidFill>
                  <a:srgbClr val="ffffff"/>
                </a:solidFill>
                <a:uFillTx/>
                <a:latin typeface="Arial"/>
              </a:rPr>
              <a:t>Fourth Outline Level</a:t>
            </a:r>
            <a:endParaRPr b="0" lang="en-CA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ffffff"/>
                </a:solidFill>
                <a:uFillTx/>
                <a:latin typeface="Arial"/>
              </a:rPr>
              <a:t>Fifth Outline Level</a:t>
            </a:r>
            <a:endParaRPr b="0" lang="en-CA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ffffff"/>
                </a:solidFill>
                <a:uFillTx/>
                <a:latin typeface="Arial"/>
              </a:rPr>
              <a:t>Sixth Outline Level</a:t>
            </a:r>
            <a:endParaRPr b="0" lang="en-CA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ffffff"/>
                </a:solidFill>
                <a:uFillTx/>
                <a:latin typeface="Arial"/>
              </a:rPr>
              <a:t>Seventh Outline Level</a:t>
            </a:r>
            <a:endParaRPr b="0" lang="en-CA" sz="2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CA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CA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  <p:sldLayoutId id="2147483652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rcRect l="0" t="1321" r="0" b="14591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 w="0">
            <a:noFill/>
          </a:ln>
        </p:spPr>
      </p:pic>
      <p:sp>
        <p:nvSpPr>
          <p:cNvPr id="11" name=""/>
          <p:cNvSpPr/>
          <p:nvPr/>
        </p:nvSpPr>
        <p:spPr>
          <a:xfrm>
            <a:off x="0" y="0"/>
            <a:ext cx="12191040" cy="6855840"/>
          </a:xfrm>
          <a:prstGeom prst="flowChartProcess">
            <a:avLst/>
          </a:prstGeom>
          <a:solidFill>
            <a:srgbClr val="000000">
              <a:alpha val="3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172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CA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CA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8926200" y="6014520"/>
            <a:ext cx="2725920" cy="456480"/>
          </a:xfrm>
          <a:prstGeom prst="rect">
            <a:avLst/>
          </a:prstGeom>
          <a:ln w="0">
            <a:noFill/>
          </a:ln>
        </p:spPr>
      </p:pic>
      <p:sp>
        <p:nvSpPr>
          <p:cNvPr id="15" name="TextBox 1">
            <a:hlinkClick r:id="rId5"/>
          </p:cNvPr>
          <p:cNvSpPr/>
          <p:nvPr/>
        </p:nvSpPr>
        <p:spPr>
          <a:xfrm>
            <a:off x="7278480" y="6480000"/>
            <a:ext cx="4455720" cy="2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US" sz="1000" strike="noStrike" u="none">
                <a:solidFill>
                  <a:srgbClr val="ffffff"/>
                </a:solidFill>
                <a:uFillTx/>
                <a:latin typeface="Poppins Light"/>
                <a:ea typeface="DejaVu Sans"/>
              </a:rPr>
              <a:t>© OneOffice Inc. - All Rights Reserved – www.oneoffice.ca</a:t>
            </a:r>
            <a:endParaRPr b="0" lang="en-CA" sz="1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934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1"/>
          <p:cNvSpPr/>
          <p:nvPr/>
        </p:nvSpPr>
        <p:spPr>
          <a:xfrm>
            <a:off x="5416560" y="921600"/>
            <a:ext cx="1353240" cy="1353240"/>
          </a:xfrm>
          <a:prstGeom prst="flowChartConnector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CustomShape 10"/>
          <p:cNvSpPr/>
          <p:nvPr/>
        </p:nvSpPr>
        <p:spPr>
          <a:xfrm>
            <a:off x="5243760" y="1442880"/>
            <a:ext cx="1679400" cy="62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9000" strike="noStrike" u="none">
                <a:solidFill>
                  <a:srgbClr val="a5b7c6"/>
                </a:solidFill>
                <a:uFillTx/>
                <a:latin typeface="Roboto"/>
                <a:ea typeface="Roboto"/>
              </a:rPr>
              <a:t>“</a:t>
            </a:r>
            <a:endParaRPr b="0" lang="en-CA" sz="9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CA" sz="4400" strike="noStrike" u="none">
                <a:solidFill>
                  <a:srgbClr val="ffffff"/>
                </a:solidFill>
                <a:uFillTx/>
                <a:latin typeface="Arial"/>
              </a:rPr>
              <a:t>Click to edit the title text format</a:t>
            </a:r>
            <a:endParaRPr b="0" lang="en-CA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3200" strike="noStrike" u="none">
                <a:solidFill>
                  <a:srgbClr val="ffffff"/>
                </a:solidFill>
                <a:uFillTx/>
                <a:latin typeface="Arial"/>
              </a:rPr>
              <a:t>Click to edit the outline text format</a:t>
            </a:r>
            <a:endParaRPr b="0" lang="en-CA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2800" strike="noStrike" u="none">
                <a:solidFill>
                  <a:srgbClr val="ffffff"/>
                </a:solidFill>
                <a:uFillTx/>
                <a:latin typeface="Arial"/>
              </a:rPr>
              <a:t>Second Outline Level</a:t>
            </a:r>
            <a:endParaRPr b="0" lang="en-CA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400" strike="noStrike" u="none">
                <a:solidFill>
                  <a:srgbClr val="ffffff"/>
                </a:solidFill>
                <a:uFillTx/>
                <a:latin typeface="Arial"/>
              </a:rPr>
              <a:t>Third Outline Level</a:t>
            </a:r>
            <a:endParaRPr b="0" lang="en-CA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2000" strike="noStrike" u="none">
                <a:solidFill>
                  <a:srgbClr val="ffffff"/>
                </a:solidFill>
                <a:uFillTx/>
                <a:latin typeface="Arial"/>
              </a:rPr>
              <a:t>Fourth Outline Level</a:t>
            </a:r>
            <a:endParaRPr b="0" lang="en-CA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ffffff"/>
                </a:solidFill>
                <a:uFillTx/>
                <a:latin typeface="Arial"/>
              </a:rPr>
              <a:t>Fifth Outline Level</a:t>
            </a:r>
            <a:endParaRPr b="0" lang="en-CA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ffffff"/>
                </a:solidFill>
                <a:uFillTx/>
                <a:latin typeface="Arial"/>
              </a:rPr>
              <a:t>Sixth Outline Level</a:t>
            </a:r>
            <a:endParaRPr b="0" lang="en-CA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ffffff"/>
                </a:solidFill>
                <a:uFillTx/>
                <a:latin typeface="Arial"/>
              </a:rPr>
              <a:t>Seventh Outline Level</a:t>
            </a:r>
            <a:endParaRPr b="0" lang="en-CA" sz="2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/>
          <p:cNvSpPr/>
          <p:nvPr/>
        </p:nvSpPr>
        <p:spPr>
          <a:xfrm>
            <a:off x="7976520" y="4800600"/>
            <a:ext cx="3223080" cy="100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en-US" sz="100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Copyright © 2025 OneOffice Inc.</a:t>
            </a:r>
            <a:br>
              <a:rPr sz="1000"/>
            </a:br>
            <a:r>
              <a:rPr b="1" lang="en-US" sz="100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All Rights Reserved.</a:t>
            </a:r>
            <a:br>
              <a:rPr sz="780"/>
            </a:br>
            <a:br>
              <a:rPr sz="780"/>
            </a:br>
            <a:r>
              <a:rPr b="0" lang="en-US" sz="85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Any trademarks or brand names used in this document are hereby acknowledged as property of their owners.</a:t>
            </a:r>
            <a:endParaRPr b="0" lang="en-CA" sz="85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</a:tabLst>
            </a:pPr>
            <a:endParaRPr b="0" lang="en-CA" sz="78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TextBox 4"/>
          <p:cNvSpPr/>
          <p:nvPr/>
        </p:nvSpPr>
        <p:spPr>
          <a:xfrm>
            <a:off x="606600" y="1161720"/>
            <a:ext cx="579312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4800" spc="-85" strike="noStrike" u="none">
                <a:solidFill>
                  <a:srgbClr val="1d1d1a"/>
                </a:solidFill>
                <a:uFillTx/>
                <a:latin typeface="Poppins"/>
                <a:ea typeface="DejaVu Sans"/>
              </a:rPr>
              <a:t>Thank you.</a:t>
            </a:r>
            <a:endParaRPr b="0" lang="en-CA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TextBox 3"/>
          <p:cNvSpPr/>
          <p:nvPr/>
        </p:nvSpPr>
        <p:spPr>
          <a:xfrm>
            <a:off x="680040" y="6427080"/>
            <a:ext cx="35820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trike="noStrike" u="none">
                <a:solidFill>
                  <a:srgbClr val="1d1d1b"/>
                </a:solidFill>
                <a:uFillTx/>
                <a:latin typeface="Poppins ExtraLight"/>
                <a:ea typeface="DejaVu Sans"/>
              </a:rPr>
              <a:t>https://OneOffice.ca</a:t>
            </a:r>
            <a:endParaRPr b="0" lang="en-CA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" name="" descr=""/>
          <p:cNvPicPr/>
          <p:nvPr/>
        </p:nvPicPr>
        <p:blipFill>
          <a:blip r:embed="rId2"/>
          <a:stretch/>
        </p:blipFill>
        <p:spPr>
          <a:xfrm>
            <a:off x="8025480" y="6052320"/>
            <a:ext cx="3251160" cy="544320"/>
          </a:xfrm>
          <a:prstGeom prst="rect">
            <a:avLst/>
          </a:prstGeom>
          <a:ln w="0">
            <a:noFill/>
          </a:ln>
        </p:spPr>
      </p:pic>
      <p:sp>
        <p:nvSpPr>
          <p:cNvPr id="26" name="直线连接符 14"/>
          <p:cNvSpPr/>
          <p:nvPr/>
        </p:nvSpPr>
        <p:spPr>
          <a:xfrm flipH="1">
            <a:off x="630000" y="2344320"/>
            <a:ext cx="2047320" cy="36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CA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CA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CA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8400" y="1665000"/>
            <a:ext cx="1097172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5400" spc="-85" strike="noStrike" u="none">
                <a:solidFill>
                  <a:srgbClr val="ffffff"/>
                </a:solidFill>
                <a:uFillTx/>
                <a:latin typeface="Poppins ExtraBold"/>
              </a:rPr>
              <a:t>OneOfficeERP</a:t>
            </a:r>
            <a:endParaRPr b="0" lang="en-CA" sz="5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ubTitle"/>
          </p:nvPr>
        </p:nvSpPr>
        <p:spPr>
          <a:xfrm>
            <a:off x="608400" y="2879640"/>
            <a:ext cx="929124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CA" sz="4400" spc="-85" strike="noStrike" u="none">
                <a:solidFill>
                  <a:srgbClr val="ffffff"/>
                </a:solidFill>
                <a:uFillTx/>
                <a:latin typeface="Poppins ExtraLight"/>
              </a:rPr>
              <a:t>All verticals in one platform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1867400" cy="685512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5728680" y="-66960"/>
            <a:ext cx="6556680" cy="1673640"/>
          </a:xfrm>
          <a:prstGeom prst="rect">
            <a:avLst/>
          </a:prstGeom>
          <a:solidFill>
            <a:srgbClr val="193441"/>
          </a:solidFill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5759640" y="60480"/>
            <a:ext cx="648828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8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Maintenance</a:t>
            </a:r>
            <a:br>
              <a:rPr sz="1800"/>
            </a:br>
            <a:r>
              <a:rPr b="0" lang="es" sz="2000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Schedule, manage, assign, report ...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0" y="-19440"/>
            <a:ext cx="12117600" cy="6855120"/>
          </a:xfrm>
          <a:prstGeom prst="rect">
            <a:avLst/>
          </a:prstGeom>
          <a:ln w="0"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5736600" y="5255280"/>
            <a:ext cx="6556680" cy="1673640"/>
          </a:xfrm>
          <a:prstGeom prst="rect">
            <a:avLst/>
          </a:prstGeom>
          <a:solidFill>
            <a:srgbClr val="193441"/>
          </a:solidFill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5995080" y="5383080"/>
            <a:ext cx="607248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800" strike="noStrike" u="none">
                <a:solidFill>
                  <a:srgbClr val="ffffff"/>
                </a:solidFill>
                <a:uFillTx/>
                <a:latin typeface="Poppins"/>
                <a:ea typeface="DejaVu Sans"/>
              </a:rPr>
              <a:t>Issues &amp; Tickets</a:t>
            </a:r>
            <a:br>
              <a:rPr sz="1800"/>
            </a:br>
            <a:r>
              <a:rPr b="0" lang="es" sz="2200" spc="-85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A relationship is worth nurturing ...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" descr=""/>
          <p:cNvPicPr/>
          <p:nvPr/>
        </p:nvPicPr>
        <p:blipFill>
          <a:blip r:embed="rId1"/>
          <a:srcRect l="5755" t="18106" r="8327" b="26840"/>
          <a:stretch/>
        </p:blipFill>
        <p:spPr>
          <a:xfrm>
            <a:off x="0" y="0"/>
            <a:ext cx="12188880" cy="6855120"/>
          </a:xfrm>
          <a:prstGeom prst="rect">
            <a:avLst/>
          </a:prstGeom>
          <a:ln w="0"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0" y="0"/>
            <a:ext cx="12189600" cy="6855840"/>
          </a:xfrm>
          <a:prstGeom prst="rect">
            <a:avLst/>
          </a:prstGeom>
          <a:solidFill>
            <a:srgbClr val="000000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1" name="TextShape 2"/>
          <p:cNvSpPr/>
          <p:nvPr/>
        </p:nvSpPr>
        <p:spPr>
          <a:xfrm>
            <a:off x="1859760" y="2727720"/>
            <a:ext cx="8469720" cy="140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CA" sz="6000" strike="noStrike" u="none">
                <a:solidFill>
                  <a:srgbClr val="ffffff"/>
                </a:solidFill>
                <a:uFillTx/>
                <a:latin typeface="Poppins ExtraBold"/>
                <a:ea typeface="DejaVu Sans"/>
              </a:rPr>
              <a:t>Distribution</a:t>
            </a:r>
            <a:endParaRPr b="0" lang="en-CA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" descr=""/>
          <p:cNvPicPr/>
          <p:nvPr/>
        </p:nvPicPr>
        <p:blipFill>
          <a:blip r:embed="rId1"/>
          <a:srcRect l="0" t="0" r="1498" b="13409"/>
          <a:stretch/>
        </p:blipFill>
        <p:spPr>
          <a:xfrm>
            <a:off x="0" y="0"/>
            <a:ext cx="12188880" cy="6855120"/>
          </a:xfrm>
          <a:prstGeom prst="rect">
            <a:avLst/>
          </a:prstGeom>
          <a:ln w="0"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5739120" y="5286960"/>
            <a:ext cx="6556680" cy="1673640"/>
          </a:xfrm>
          <a:prstGeom prst="rect">
            <a:avLst/>
          </a:prstGeom>
          <a:solidFill>
            <a:srgbClr val="193441"/>
          </a:solidFill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5997240" y="5414760"/>
            <a:ext cx="607248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8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Real-time Inventory</a:t>
            </a:r>
            <a:br>
              <a:rPr sz="1800"/>
            </a:br>
            <a:r>
              <a:rPr b="0" lang="es" sz="2200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No more blindspots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" descr=""/>
          <p:cNvPicPr/>
          <p:nvPr/>
        </p:nvPicPr>
        <p:blipFill>
          <a:blip r:embed="rId1"/>
          <a:srcRect l="0" t="0" r="0" b="15194"/>
          <a:stretch/>
        </p:blipFill>
        <p:spPr>
          <a:xfrm>
            <a:off x="0" y="0"/>
            <a:ext cx="12189600" cy="6855120"/>
          </a:xfrm>
          <a:prstGeom prst="rect">
            <a:avLst/>
          </a:prstGeom>
          <a:ln w="0"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-92880" y="5265360"/>
            <a:ext cx="6556680" cy="1673640"/>
          </a:xfrm>
          <a:prstGeom prst="rect">
            <a:avLst/>
          </a:prstGeom>
          <a:solidFill>
            <a:srgbClr val="193441"/>
          </a:solidFill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164880" y="5393160"/>
            <a:ext cx="607248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8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Promotions</a:t>
            </a:r>
            <a:br>
              <a:rPr sz="1800"/>
            </a:br>
            <a:r>
              <a:rPr b="0" lang="es" sz="2200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Create complex pricing rules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2189600" cy="7598160"/>
          </a:xfrm>
          <a:prstGeom prst="rect">
            <a:avLst/>
          </a:prstGeom>
          <a:ln w="0"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5699880" y="-88560"/>
            <a:ext cx="6556680" cy="1673640"/>
          </a:xfrm>
          <a:prstGeom prst="rect">
            <a:avLst/>
          </a:prstGeom>
          <a:solidFill>
            <a:srgbClr val="193441"/>
          </a:solidFill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958000" y="38880"/>
            <a:ext cx="607248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4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Account Receivables</a:t>
            </a:r>
            <a:br>
              <a:rPr sz="1800"/>
            </a:br>
            <a:r>
              <a:rPr b="0" lang="es" sz="2200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So you never run out of $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2196800" cy="6237360"/>
          </a:xfrm>
          <a:prstGeom prst="rect">
            <a:avLst/>
          </a:prstGeom>
          <a:ln w="0"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-92880" y="5279760"/>
            <a:ext cx="6556680" cy="1673640"/>
          </a:xfrm>
          <a:prstGeom prst="rect">
            <a:avLst/>
          </a:prstGeom>
          <a:solidFill>
            <a:srgbClr val="193441"/>
          </a:solidFill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164880" y="5407560"/>
            <a:ext cx="607248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4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Warehouses</a:t>
            </a:r>
            <a:br>
              <a:rPr sz="1800"/>
            </a:br>
            <a:r>
              <a:rPr b="0" lang="es" sz="2200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Optimised distribution chain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" descr=""/>
          <p:cNvPicPr/>
          <p:nvPr/>
        </p:nvPicPr>
        <p:blipFill>
          <a:blip r:embed="rId1"/>
          <a:srcRect l="278" t="0" r="0" b="10747"/>
          <a:stretch/>
        </p:blipFill>
        <p:spPr>
          <a:xfrm>
            <a:off x="20880" y="40680"/>
            <a:ext cx="12149640" cy="6814800"/>
          </a:xfrm>
          <a:prstGeom prst="rect">
            <a:avLst/>
          </a:prstGeom>
          <a:ln w="0"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5674320" y="5223600"/>
            <a:ext cx="6556680" cy="1673640"/>
          </a:xfrm>
          <a:prstGeom prst="rect">
            <a:avLst/>
          </a:prstGeom>
          <a:solidFill>
            <a:srgbClr val="193441"/>
          </a:solidFill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5932440" y="5351400"/>
            <a:ext cx="607248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8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Invoice</a:t>
            </a:r>
            <a:br>
              <a:rPr sz="1800"/>
            </a:br>
            <a:r>
              <a:rPr b="0" lang="es" sz="2200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And get paid in heartbeat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1"/>
          <a:srcRect l="5755" t="0" r="3619" b="17426"/>
          <a:stretch/>
        </p:blipFill>
        <p:spPr>
          <a:xfrm>
            <a:off x="0" y="0"/>
            <a:ext cx="12189600" cy="6855120"/>
          </a:xfrm>
          <a:prstGeom prst="rect">
            <a:avLst/>
          </a:prstGeom>
          <a:ln w="0"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0" y="0"/>
            <a:ext cx="12189240" cy="6855840"/>
          </a:xfrm>
          <a:prstGeom prst="rect">
            <a:avLst/>
          </a:prstGeom>
          <a:solidFill>
            <a:srgbClr val="000000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9" name="TextShape 2"/>
          <p:cNvSpPr/>
          <p:nvPr/>
        </p:nvSpPr>
        <p:spPr>
          <a:xfrm>
            <a:off x="1859760" y="2727720"/>
            <a:ext cx="8469720" cy="140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CA" sz="6000" strike="noStrike" u="none">
                <a:solidFill>
                  <a:srgbClr val="ffffff"/>
                </a:solidFill>
                <a:uFillTx/>
                <a:latin typeface="Poppins ExtraBold"/>
                <a:ea typeface="DejaVu Sans"/>
              </a:rPr>
              <a:t>Manufacturing</a:t>
            </a:r>
            <a:endParaRPr b="0" lang="en-CA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2189600" cy="7598160"/>
          </a:xfrm>
          <a:prstGeom prst="rect">
            <a:avLst/>
          </a:prstGeom>
          <a:ln w="0"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5674320" y="5223600"/>
            <a:ext cx="6556680" cy="1673640"/>
          </a:xfrm>
          <a:prstGeom prst="rect">
            <a:avLst/>
          </a:prstGeom>
          <a:solidFill>
            <a:srgbClr val="193441"/>
          </a:solidFill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5932440" y="5351400"/>
            <a:ext cx="607248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8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Production Analytics</a:t>
            </a:r>
            <a:br>
              <a:rPr sz="1800"/>
            </a:br>
            <a:r>
              <a:rPr b="0" lang="es" sz="2200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Detailed real-time reports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3"/>
          <p:cNvSpPr/>
          <p:nvPr/>
        </p:nvSpPr>
        <p:spPr>
          <a:xfrm>
            <a:off x="720000" y="2470680"/>
            <a:ext cx="10799640" cy="282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40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Mission -</a:t>
            </a:r>
            <a:r>
              <a:rPr b="0" lang="es" sz="40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 A simple, complete &amp; secure platform to empower productive teams</a:t>
            </a:r>
            <a:endParaRPr b="0" lang="en-CA" sz="4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rcRect l="0" t="0" r="0" b="9766"/>
          <a:stretch/>
        </p:blipFill>
        <p:spPr>
          <a:xfrm>
            <a:off x="0" y="0"/>
            <a:ext cx="12189600" cy="6855120"/>
          </a:xfrm>
          <a:prstGeom prst="rect">
            <a:avLst/>
          </a:prstGeom>
          <a:ln w="0"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-78840" y="5237640"/>
            <a:ext cx="6556680" cy="1673640"/>
          </a:xfrm>
          <a:prstGeom prst="rect">
            <a:avLst/>
          </a:prstGeom>
          <a:solidFill>
            <a:srgbClr val="193441"/>
          </a:solidFill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178920" y="5365440"/>
            <a:ext cx="607248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8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Production Plans</a:t>
            </a:r>
            <a:br>
              <a:rPr sz="1800"/>
            </a:br>
            <a:r>
              <a:rPr b="0" lang="es" sz="2200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Stay on top of your orders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rcRect l="0" t="0" r="0" b="9771"/>
          <a:stretch/>
        </p:blipFill>
        <p:spPr>
          <a:xfrm>
            <a:off x="0" y="0"/>
            <a:ext cx="12189600" cy="6855120"/>
          </a:xfrm>
          <a:prstGeom prst="rect">
            <a:avLst/>
          </a:prstGeom>
          <a:ln w="0"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5699880" y="-102240"/>
            <a:ext cx="6556680" cy="1673640"/>
          </a:xfrm>
          <a:prstGeom prst="rect">
            <a:avLst/>
          </a:prstGeom>
          <a:solidFill>
            <a:srgbClr val="193441"/>
          </a:solidFill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5958000" y="25200"/>
            <a:ext cx="607248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4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Auto Stock Replenishments</a:t>
            </a:r>
            <a:br>
              <a:rPr sz="1800"/>
            </a:br>
            <a:r>
              <a:rPr b="0" lang="es" sz="2200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So your work never stops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 descr=""/>
          <p:cNvPicPr/>
          <p:nvPr/>
        </p:nvPicPr>
        <p:blipFill>
          <a:blip r:embed="rId1"/>
          <a:srcRect l="0" t="0" r="6521" b="4917"/>
          <a:stretch/>
        </p:blipFill>
        <p:spPr>
          <a:xfrm>
            <a:off x="0" y="0"/>
            <a:ext cx="12188880" cy="6855120"/>
          </a:xfrm>
          <a:prstGeom prst="rect">
            <a:avLst/>
          </a:prstGeom>
          <a:ln w="0"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5699880" y="-88560"/>
            <a:ext cx="6556680" cy="1673640"/>
          </a:xfrm>
          <a:prstGeom prst="rect">
            <a:avLst/>
          </a:prstGeom>
          <a:solidFill>
            <a:srgbClr val="193441"/>
          </a:solidFill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5958000" y="38880"/>
            <a:ext cx="607248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4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Capacity Planning</a:t>
            </a:r>
            <a:br>
              <a:rPr sz="1800"/>
            </a:br>
            <a:r>
              <a:rPr b="0" lang="es" sz="2200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Optimise your resources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" descr=""/>
          <p:cNvPicPr/>
          <p:nvPr/>
        </p:nvPicPr>
        <p:blipFill>
          <a:blip r:embed="rId1"/>
          <a:srcRect l="2259" t="0" r="1612" b="13403"/>
          <a:stretch/>
        </p:blipFill>
        <p:spPr>
          <a:xfrm>
            <a:off x="0" y="0"/>
            <a:ext cx="12188880" cy="6855120"/>
          </a:xfrm>
          <a:prstGeom prst="rect">
            <a:avLst/>
          </a:prstGeom>
          <a:ln w="0"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-61560" y="5283720"/>
            <a:ext cx="6556680" cy="1673640"/>
          </a:xfrm>
          <a:prstGeom prst="rect">
            <a:avLst/>
          </a:prstGeom>
          <a:solidFill>
            <a:srgbClr val="193441"/>
          </a:solidFill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196200" y="5411520"/>
            <a:ext cx="607248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4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Shopfloor Management</a:t>
            </a:r>
            <a:br>
              <a:rPr sz="1800"/>
            </a:br>
            <a:r>
              <a:rPr b="0" lang="es" sz="2200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Your shop work at a glance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" descr=""/>
          <p:cNvPicPr/>
          <p:nvPr/>
        </p:nvPicPr>
        <p:blipFill>
          <a:blip r:embed="rId1"/>
          <a:srcRect l="313" t="0" r="3661" b="13437"/>
          <a:stretch/>
        </p:blipFill>
        <p:spPr>
          <a:xfrm>
            <a:off x="0" y="360"/>
            <a:ext cx="12188880" cy="6855120"/>
          </a:xfrm>
          <a:prstGeom prst="rect">
            <a:avLst/>
          </a:prstGeom>
          <a:ln w="0"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5747760" y="-87120"/>
            <a:ext cx="6556680" cy="1673640"/>
          </a:xfrm>
          <a:prstGeom prst="rect">
            <a:avLst/>
          </a:prstGeom>
          <a:solidFill>
            <a:srgbClr val="193441"/>
          </a:solidFill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6005880" y="40320"/>
            <a:ext cx="607248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4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Subcontractors</a:t>
            </a:r>
            <a:br>
              <a:rPr sz="1800"/>
            </a:br>
            <a:r>
              <a:rPr b="0" lang="es" sz="2200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... integrated into your process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" descr=""/>
          <p:cNvPicPr/>
          <p:nvPr/>
        </p:nvPicPr>
        <p:blipFill>
          <a:blip r:embed="rId1"/>
          <a:srcRect l="5755" t="33183" r="14006" b="26781"/>
          <a:stretch/>
        </p:blipFill>
        <p:spPr>
          <a:xfrm>
            <a:off x="0" y="0"/>
            <a:ext cx="12188880" cy="685512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0" y="-360"/>
            <a:ext cx="12189600" cy="6855840"/>
          </a:xfrm>
          <a:prstGeom prst="rect">
            <a:avLst/>
          </a:prstGeom>
          <a:solidFill>
            <a:srgbClr val="000000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0" name="TextShape 2"/>
          <p:cNvSpPr/>
          <p:nvPr/>
        </p:nvSpPr>
        <p:spPr>
          <a:xfrm>
            <a:off x="1859760" y="2727720"/>
            <a:ext cx="8469720" cy="140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CA" sz="6000" strike="noStrike" u="none">
                <a:solidFill>
                  <a:srgbClr val="ffffff"/>
                </a:solidFill>
                <a:uFillTx/>
                <a:latin typeface="Poppins ExtraBold"/>
                <a:ea typeface="DejaVu Sans"/>
              </a:rPr>
              <a:t>Retail</a:t>
            </a:r>
            <a:endParaRPr b="0" lang="en-CA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" descr=""/>
          <p:cNvPicPr/>
          <p:nvPr/>
        </p:nvPicPr>
        <p:blipFill>
          <a:blip r:embed="rId1"/>
          <a:srcRect l="0" t="0" r="0" b="13410"/>
          <a:stretch/>
        </p:blipFill>
        <p:spPr>
          <a:xfrm>
            <a:off x="0" y="0"/>
            <a:ext cx="12227760" cy="6855120"/>
          </a:xfrm>
          <a:prstGeom prst="rect">
            <a:avLst/>
          </a:prstGeom>
          <a:ln w="0"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-78840" y="5265360"/>
            <a:ext cx="6556680" cy="1673640"/>
          </a:xfrm>
          <a:prstGeom prst="rect">
            <a:avLst/>
          </a:prstGeom>
          <a:solidFill>
            <a:srgbClr val="193441"/>
          </a:solidFill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178920" y="5393160"/>
            <a:ext cx="607248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8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POS</a:t>
            </a:r>
            <a:br>
              <a:rPr sz="1800"/>
            </a:br>
            <a:r>
              <a:rPr b="0" lang="es" sz="2200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... or integrate current one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" descr=""/>
          <p:cNvPicPr/>
          <p:nvPr/>
        </p:nvPicPr>
        <p:blipFill>
          <a:blip r:embed="rId1"/>
          <a:srcRect l="0" t="0" r="1499" b="13127"/>
          <a:stretch/>
        </p:blipFill>
        <p:spPr>
          <a:xfrm>
            <a:off x="0" y="-21240"/>
            <a:ext cx="12188880" cy="6876720"/>
          </a:xfrm>
          <a:prstGeom prst="rect">
            <a:avLst/>
          </a:prstGeom>
          <a:ln w="0"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5702040" y="5209560"/>
            <a:ext cx="6556680" cy="1673640"/>
          </a:xfrm>
          <a:prstGeom prst="rect">
            <a:avLst/>
          </a:prstGeom>
          <a:solidFill>
            <a:srgbClr val="193441"/>
          </a:solidFill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5960520" y="5337720"/>
            <a:ext cx="607248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8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Real-time Inventory</a:t>
            </a:r>
            <a:br>
              <a:rPr sz="1800"/>
            </a:br>
            <a:r>
              <a:rPr b="0" lang="es" sz="2200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No more blindspots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2189600" cy="7598160"/>
          </a:xfrm>
          <a:prstGeom prst="rect">
            <a:avLst/>
          </a:prstGeom>
          <a:ln w="0"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5699880" y="-88560"/>
            <a:ext cx="6556680" cy="1673640"/>
          </a:xfrm>
          <a:prstGeom prst="rect">
            <a:avLst/>
          </a:prstGeom>
          <a:solidFill>
            <a:srgbClr val="193441"/>
          </a:solidFill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5958000" y="38880"/>
            <a:ext cx="607248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4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Customers</a:t>
            </a:r>
            <a:br>
              <a:rPr sz="1800"/>
            </a:br>
            <a:r>
              <a:rPr b="0" lang="es" sz="2200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... the lifeline of every business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" descr=""/>
          <p:cNvPicPr/>
          <p:nvPr/>
        </p:nvPicPr>
        <p:blipFill>
          <a:blip r:embed="rId1"/>
          <a:srcRect l="0" t="0" r="0" b="12692"/>
          <a:stretch/>
        </p:blipFill>
        <p:spPr>
          <a:xfrm>
            <a:off x="0" y="-19440"/>
            <a:ext cx="12189600" cy="6922800"/>
          </a:xfrm>
          <a:prstGeom prst="rect">
            <a:avLst/>
          </a:prstGeom>
          <a:ln w="0">
            <a:noFill/>
          </a:ln>
        </p:spPr>
      </p:pic>
      <p:sp>
        <p:nvSpPr>
          <p:cNvPr id="151" name="CustomShape 1"/>
          <p:cNvSpPr/>
          <p:nvPr/>
        </p:nvSpPr>
        <p:spPr>
          <a:xfrm>
            <a:off x="5725800" y="5285520"/>
            <a:ext cx="6556680" cy="1673640"/>
          </a:xfrm>
          <a:prstGeom prst="rect">
            <a:avLst/>
          </a:prstGeom>
          <a:solidFill>
            <a:srgbClr val="193441"/>
          </a:solidFill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5983920" y="5413320"/>
            <a:ext cx="607248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8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Item Variants</a:t>
            </a:r>
            <a:br>
              <a:rPr sz="1800"/>
            </a:br>
            <a:r>
              <a:rPr b="0" lang="es" sz="2200" spc="-85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No more confusion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5"/>
          <p:cNvSpPr/>
          <p:nvPr/>
        </p:nvSpPr>
        <p:spPr>
          <a:xfrm>
            <a:off x="474120" y="352080"/>
            <a:ext cx="5658480" cy="198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10000" strike="noStrike" u="none">
                <a:solidFill>
                  <a:srgbClr val="193441"/>
                </a:solidFill>
                <a:uFillTx/>
                <a:latin typeface="Poppins ExtraBold"/>
                <a:ea typeface="Roboto"/>
              </a:rPr>
              <a:t>Why?</a:t>
            </a:r>
            <a:endParaRPr b="0" lang="en-CA" sz="10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9" name="Google Shape;175;p 3" descr=""/>
          <p:cNvPicPr/>
          <p:nvPr/>
        </p:nvPicPr>
        <p:blipFill>
          <a:blip r:embed="rId1"/>
          <a:srcRect l="47400" t="0" r="658" b="0"/>
          <a:stretch/>
        </p:blipFill>
        <p:spPr>
          <a:xfrm>
            <a:off x="6861960" y="0"/>
            <a:ext cx="5323680" cy="6852240"/>
          </a:xfrm>
          <a:prstGeom prst="rect">
            <a:avLst/>
          </a:prstGeom>
          <a:ln w="0">
            <a:noFill/>
          </a:ln>
        </p:spPr>
      </p:pic>
      <p:sp>
        <p:nvSpPr>
          <p:cNvPr id="40" name="CustomShape 6"/>
          <p:cNvSpPr/>
          <p:nvPr/>
        </p:nvSpPr>
        <p:spPr>
          <a:xfrm>
            <a:off x="383400" y="3374280"/>
            <a:ext cx="6234840" cy="283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CA" sz="2200" strike="noStrike" u="none">
                <a:solidFill>
                  <a:srgbClr val="111111"/>
                </a:solidFill>
                <a:uFillTx/>
                <a:latin typeface="Poppins"/>
                <a:ea typeface="DejaVu Sans"/>
              </a:rPr>
              <a:t>1. Secure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CA" sz="2200" spc="-85" strike="noStrike" u="none">
                <a:solidFill>
                  <a:srgbClr val="666666"/>
                </a:solidFill>
                <a:uFillTx/>
                <a:latin typeface="Poppins ExtraLight"/>
                <a:ea typeface="DejaVu Sans"/>
              </a:rPr>
              <a:t>Private local servers, end-end encryption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009"/>
              </a:spcBef>
            </a:pPr>
            <a:r>
              <a:rPr b="1" lang="en-CA" sz="2200" strike="noStrike" u="none">
                <a:solidFill>
                  <a:srgbClr val="111111"/>
                </a:solidFill>
                <a:uFillTx/>
                <a:latin typeface="Poppins"/>
                <a:ea typeface="DejaVu Sans"/>
              </a:rPr>
              <a:t>2. Complete &amp; Easy-to-use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CA" sz="2200" spc="-85" strike="noStrike" u="none">
                <a:solidFill>
                  <a:srgbClr val="666666"/>
                </a:solidFill>
                <a:uFillTx/>
                <a:latin typeface="Poppins ExtraLight"/>
                <a:ea typeface="DejaVu Sans"/>
              </a:rPr>
              <a:t>All features in one convenient place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009"/>
              </a:spcBef>
            </a:pPr>
            <a:r>
              <a:rPr b="1" lang="en-CA" sz="2200" strike="noStrike" u="none">
                <a:solidFill>
                  <a:srgbClr val="111111"/>
                </a:solidFill>
                <a:uFillTx/>
                <a:latin typeface="Poppins"/>
                <a:ea typeface="DejaVu Sans"/>
              </a:rPr>
              <a:t>3. Cost Effective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CA" sz="2200" spc="-85" strike="noStrike" u="none">
                <a:solidFill>
                  <a:srgbClr val="666666"/>
                </a:solidFill>
                <a:uFillTx/>
                <a:latin typeface="Poppins ExtraLight"/>
                <a:ea typeface="DejaVu Sans"/>
              </a:rPr>
              <a:t>Technology, servers, updates, IT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/>
          </p:nvPr>
        </p:nvSpPr>
        <p:spPr>
          <a:xfrm>
            <a:off x="540720" y="2805840"/>
            <a:ext cx="4800600" cy="1537200"/>
          </a:xfrm>
          <a:prstGeom prst="rect">
            <a:avLst/>
          </a:prstGeom>
          <a:solidFill>
            <a:srgbClr val="ffffff">
              <a:alpha val="52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marL="146160"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rgbClr val="1d1d1a"/>
                </a:solidFill>
                <a:uFillTx/>
                <a:latin typeface="Poppins ExtraLight"/>
                <a:ea typeface="Microsoft YaHei"/>
              </a:rPr>
              <a:t>Please feel free to contact us </a:t>
            </a:r>
            <a:endParaRPr b="0" lang="en-CA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46160"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rgbClr val="1d1d1a"/>
                </a:solidFill>
                <a:uFillTx/>
                <a:latin typeface="Poppins"/>
                <a:ea typeface="Microsoft YaHei"/>
              </a:rPr>
              <a:t>info@oneoffice.ca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234;p 1" descr=""/>
          <p:cNvPicPr/>
          <p:nvPr/>
        </p:nvPicPr>
        <p:blipFill>
          <a:blip r:embed="rId1"/>
          <a:srcRect l="0" t="14542" r="5193" b="13434"/>
          <a:stretch/>
        </p:blipFill>
        <p:spPr>
          <a:xfrm>
            <a:off x="636840" y="689400"/>
            <a:ext cx="10962720" cy="5545440"/>
          </a:xfrm>
          <a:prstGeom prst="rect">
            <a:avLst/>
          </a:prstGeom>
          <a:ln w="0">
            <a:noFill/>
          </a:ln>
        </p:spPr>
      </p:pic>
      <p:sp>
        <p:nvSpPr>
          <p:cNvPr id="42" name="CustomShape 62"/>
          <p:cNvSpPr/>
          <p:nvPr/>
        </p:nvSpPr>
        <p:spPr>
          <a:xfrm>
            <a:off x="636480" y="0"/>
            <a:ext cx="6557760" cy="1674720"/>
          </a:xfrm>
          <a:prstGeom prst="rect">
            <a:avLst/>
          </a:prstGeom>
          <a:solidFill>
            <a:srgbClr val="19344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3" name="CustomShape 63"/>
          <p:cNvSpPr/>
          <p:nvPr/>
        </p:nvSpPr>
        <p:spPr>
          <a:xfrm>
            <a:off x="880920" y="239760"/>
            <a:ext cx="6073560" cy="119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" sz="36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Re-thought from the </a:t>
            </a:r>
            <a:br>
              <a:rPr sz="3600"/>
            </a:br>
            <a:r>
              <a:rPr b="0" lang="es" sz="36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ground up</a:t>
            </a:r>
            <a:endParaRPr b="0" lang="en-CA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4" name="Group 8"/>
          <p:cNvGrpSpPr/>
          <p:nvPr/>
        </p:nvGrpSpPr>
        <p:grpSpPr>
          <a:xfrm>
            <a:off x="1331640" y="2724120"/>
            <a:ext cx="781920" cy="780480"/>
            <a:chOff x="1331640" y="2724120"/>
            <a:chExt cx="781920" cy="780480"/>
          </a:xfrm>
        </p:grpSpPr>
        <p:sp>
          <p:nvSpPr>
            <p:cNvPr id="45" name="CustomShape 64"/>
            <p:cNvSpPr/>
            <p:nvPr/>
          </p:nvSpPr>
          <p:spPr>
            <a:xfrm>
              <a:off x="1331640" y="3036240"/>
              <a:ext cx="781920" cy="468360"/>
            </a:xfrm>
            <a:custGeom>
              <a:avLst/>
              <a:gdLst>
                <a:gd name="textAreaLeft" fmla="*/ 0 w 781920"/>
                <a:gd name="textAreaRight" fmla="*/ 782280 w 781920"/>
                <a:gd name="textAreaTop" fmla="*/ 0 h 468360"/>
                <a:gd name="textAreaBottom" fmla="*/ 468720 h 468360"/>
              </a:gdLst>
              <a:ahLst/>
              <a:rect l="textAreaLeft" t="textAreaTop" r="textAreaRight" b="textAreaBottom"/>
              <a:pathLst>
                <a:path w="19273" h="11616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6" name="CustomShape 65"/>
            <p:cNvSpPr/>
            <p:nvPr/>
          </p:nvSpPr>
          <p:spPr>
            <a:xfrm>
              <a:off x="1979640" y="2909520"/>
              <a:ext cx="110520" cy="167040"/>
            </a:xfrm>
            <a:custGeom>
              <a:avLst/>
              <a:gdLst>
                <a:gd name="textAreaLeft" fmla="*/ 0 w 110520"/>
                <a:gd name="textAreaRight" fmla="*/ 110880 w 110520"/>
                <a:gd name="textAreaTop" fmla="*/ 0 h 167040"/>
                <a:gd name="textAreaBottom" fmla="*/ 167400 h 167040"/>
              </a:gdLst>
              <a:ahLst/>
              <a:rect l="textAreaLeft" t="textAreaTop" r="textAreaRight" b="textAreaBottom"/>
              <a:pathLst>
                <a:path w="2862" h="4234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7" name="CustomShape 66"/>
            <p:cNvSpPr/>
            <p:nvPr/>
          </p:nvSpPr>
          <p:spPr>
            <a:xfrm>
              <a:off x="1355040" y="2909520"/>
              <a:ext cx="110520" cy="167040"/>
            </a:xfrm>
            <a:custGeom>
              <a:avLst/>
              <a:gdLst>
                <a:gd name="textAreaLeft" fmla="*/ 0 w 110520"/>
                <a:gd name="textAreaRight" fmla="*/ 110880 w 110520"/>
                <a:gd name="textAreaTop" fmla="*/ 0 h 167040"/>
                <a:gd name="textAreaBottom" fmla="*/ 167400 h 167040"/>
              </a:gdLst>
              <a:ahLst/>
              <a:rect l="textAreaLeft" t="textAreaTop" r="textAreaRight" b="textAreaBottom"/>
              <a:pathLst>
                <a:path w="2862" h="4234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8" name="CustomShape 67"/>
            <p:cNvSpPr/>
            <p:nvPr/>
          </p:nvSpPr>
          <p:spPr>
            <a:xfrm>
              <a:off x="1518480" y="2724120"/>
              <a:ext cx="409320" cy="542880"/>
            </a:xfrm>
            <a:custGeom>
              <a:avLst/>
              <a:gdLst>
                <a:gd name="textAreaLeft" fmla="*/ 0 w 409320"/>
                <a:gd name="textAreaRight" fmla="*/ 409680 w 409320"/>
                <a:gd name="textAreaTop" fmla="*/ 0 h 542880"/>
                <a:gd name="textAreaBottom" fmla="*/ 543240 h 542880"/>
              </a:gdLst>
              <a:ahLst/>
              <a:rect l="textAreaLeft" t="textAreaTop" r="textAreaRight" b="textAreaBottom"/>
              <a:pathLst>
                <a:path w="10164" h="13446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49" name="CustomShape 68"/>
          <p:cNvSpPr/>
          <p:nvPr/>
        </p:nvSpPr>
        <p:spPr>
          <a:xfrm>
            <a:off x="2701440" y="2783520"/>
            <a:ext cx="795960" cy="714960"/>
          </a:xfrm>
          <a:custGeom>
            <a:avLst/>
            <a:gdLst>
              <a:gd name="textAreaLeft" fmla="*/ 0 w 795960"/>
              <a:gd name="textAreaRight" fmla="*/ 796320 w 795960"/>
              <a:gd name="textAreaTop" fmla="*/ 0 h 714960"/>
              <a:gd name="textAreaBottom" fmla="*/ 715320 h 714960"/>
            </a:gdLst>
            <a:ahLst/>
            <a:rect l="textAreaLeft" t="textAreaTop" r="textAreaRight" b="textAreaBottom"/>
            <a:pathLst>
              <a:path w="19273" h="18069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f7d9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0" name="CustomShape 69"/>
          <p:cNvSpPr/>
          <p:nvPr/>
        </p:nvSpPr>
        <p:spPr>
          <a:xfrm>
            <a:off x="4119120" y="2774520"/>
            <a:ext cx="714960" cy="714960"/>
          </a:xfrm>
          <a:custGeom>
            <a:avLst/>
            <a:gdLst>
              <a:gd name="textAreaLeft" fmla="*/ 0 w 714960"/>
              <a:gd name="textAreaRight" fmla="*/ 715320 w 714960"/>
              <a:gd name="textAreaTop" fmla="*/ 0 h 714960"/>
              <a:gd name="textAreaBottom" fmla="*/ 715320 h 714960"/>
            </a:gdLst>
            <a:ahLst/>
            <a:rect l="textAreaLeft" t="textAreaTop" r="textAreaRight" b="textAreaBottom"/>
            <a:pathLst>
              <a:path w="11721" h="11658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rgbClr val="5f7d9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51" name="Group 9"/>
          <p:cNvGrpSpPr/>
          <p:nvPr/>
        </p:nvGrpSpPr>
        <p:grpSpPr>
          <a:xfrm>
            <a:off x="5495760" y="2768400"/>
            <a:ext cx="714960" cy="710640"/>
            <a:chOff x="5495760" y="2768400"/>
            <a:chExt cx="714960" cy="710640"/>
          </a:xfrm>
        </p:grpSpPr>
        <p:sp>
          <p:nvSpPr>
            <p:cNvPr id="52" name="CustomShape 70"/>
            <p:cNvSpPr/>
            <p:nvPr/>
          </p:nvSpPr>
          <p:spPr>
            <a:xfrm>
              <a:off x="5645520" y="3252240"/>
              <a:ext cx="42120" cy="40680"/>
            </a:xfrm>
            <a:custGeom>
              <a:avLst/>
              <a:gdLst>
                <a:gd name="textAreaLeft" fmla="*/ 0 w 42120"/>
                <a:gd name="textAreaRight" fmla="*/ 42480 w 42120"/>
                <a:gd name="textAreaTop" fmla="*/ 0 h 40680"/>
                <a:gd name="textAreaBottom" fmla="*/ 41040 h 40680"/>
              </a:gdLst>
              <a:ahLst/>
              <a:rect l="textAreaLeft" t="textAreaTop" r="textAreaRight" b="textAreaBottom"/>
              <a:pathLst>
                <a:path w="851" h="82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3" name="CustomShape 71"/>
            <p:cNvSpPr/>
            <p:nvPr/>
          </p:nvSpPr>
          <p:spPr>
            <a:xfrm>
              <a:off x="5740200" y="3252240"/>
              <a:ext cx="41040" cy="40680"/>
            </a:xfrm>
            <a:custGeom>
              <a:avLst/>
              <a:gdLst>
                <a:gd name="textAreaLeft" fmla="*/ 0 w 41040"/>
                <a:gd name="textAreaRight" fmla="*/ 41400 w 41040"/>
                <a:gd name="textAreaTop" fmla="*/ 0 h 40680"/>
                <a:gd name="textAreaBottom" fmla="*/ 41040 h 40680"/>
              </a:gdLst>
              <a:ahLst/>
              <a:rect l="textAreaLeft" t="textAreaTop" r="textAreaRight" b="textAreaBottom"/>
              <a:pathLst>
                <a:path w="820" h="82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4" name="CustomShape 72"/>
            <p:cNvSpPr/>
            <p:nvPr/>
          </p:nvSpPr>
          <p:spPr>
            <a:xfrm>
              <a:off x="5832720" y="3252240"/>
              <a:ext cx="41040" cy="40680"/>
            </a:xfrm>
            <a:custGeom>
              <a:avLst/>
              <a:gdLst>
                <a:gd name="textAreaLeft" fmla="*/ 0 w 41040"/>
                <a:gd name="textAreaRight" fmla="*/ 41400 w 41040"/>
                <a:gd name="textAreaTop" fmla="*/ 0 h 40680"/>
                <a:gd name="textAreaBottom" fmla="*/ 41040 h 40680"/>
              </a:gdLst>
              <a:ahLst/>
              <a:rect l="textAreaLeft" t="textAreaTop" r="textAreaRight" b="textAreaBottom"/>
              <a:pathLst>
                <a:path w="820" h="82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5" name="CustomShape 73"/>
            <p:cNvSpPr/>
            <p:nvPr/>
          </p:nvSpPr>
          <p:spPr>
            <a:xfrm>
              <a:off x="5927760" y="3252240"/>
              <a:ext cx="40680" cy="40680"/>
            </a:xfrm>
            <a:custGeom>
              <a:avLst/>
              <a:gdLst>
                <a:gd name="textAreaLeft" fmla="*/ 0 w 40680"/>
                <a:gd name="textAreaRight" fmla="*/ 41040 w 40680"/>
                <a:gd name="textAreaTop" fmla="*/ 0 h 40680"/>
                <a:gd name="textAreaBottom" fmla="*/ 41040 h 40680"/>
              </a:gdLst>
              <a:ahLst/>
              <a:rect l="textAreaLeft" t="textAreaTop" r="textAreaRight" b="textAreaBottom"/>
              <a:pathLst>
                <a:path w="820" h="82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6" name="CustomShape 74"/>
            <p:cNvSpPr/>
            <p:nvPr/>
          </p:nvSpPr>
          <p:spPr>
            <a:xfrm>
              <a:off x="5495760" y="3017520"/>
              <a:ext cx="713520" cy="461520"/>
            </a:xfrm>
            <a:custGeom>
              <a:avLst/>
              <a:gdLst>
                <a:gd name="textAreaLeft" fmla="*/ 0 w 713520"/>
                <a:gd name="textAreaRight" fmla="*/ 713880 w 713520"/>
                <a:gd name="textAreaTop" fmla="*/ 0 h 461520"/>
                <a:gd name="textAreaBottom" fmla="*/ 461880 h 461520"/>
              </a:gdLst>
              <a:ahLst/>
              <a:rect l="textAreaLeft" t="textAreaTop" r="textAreaRight" b="textAreaBottom"/>
              <a:pathLst>
                <a:path w="12697" h="8249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7" name="CustomShape 75"/>
            <p:cNvSpPr/>
            <p:nvPr/>
          </p:nvSpPr>
          <p:spPr>
            <a:xfrm>
              <a:off x="6020640" y="3252240"/>
              <a:ext cx="40320" cy="40680"/>
            </a:xfrm>
            <a:custGeom>
              <a:avLst/>
              <a:gdLst>
                <a:gd name="textAreaLeft" fmla="*/ 0 w 40320"/>
                <a:gd name="textAreaRight" fmla="*/ 40680 w 40320"/>
                <a:gd name="textAreaTop" fmla="*/ 0 h 40680"/>
                <a:gd name="textAreaBottom" fmla="*/ 41040 h 40680"/>
              </a:gdLst>
              <a:ahLst/>
              <a:rect l="textAreaLeft" t="textAreaTop" r="textAreaRight" b="textAreaBottom"/>
              <a:pathLst>
                <a:path w="820" h="82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8" name="CustomShape 76"/>
            <p:cNvSpPr/>
            <p:nvPr/>
          </p:nvSpPr>
          <p:spPr>
            <a:xfrm>
              <a:off x="5897160" y="2768400"/>
              <a:ext cx="234720" cy="88200"/>
            </a:xfrm>
            <a:custGeom>
              <a:avLst/>
              <a:gdLst>
                <a:gd name="textAreaLeft" fmla="*/ 0 w 234720"/>
                <a:gd name="textAreaRight" fmla="*/ 235080 w 234720"/>
                <a:gd name="textAreaTop" fmla="*/ 0 h 88200"/>
                <a:gd name="textAreaBottom" fmla="*/ 88560 h 88200"/>
              </a:gdLst>
              <a:ahLst/>
              <a:rect l="textAreaLeft" t="textAreaTop" r="textAreaRight" b="textAreaBottom"/>
              <a:pathLst>
                <a:path w="4254" h="1656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9" name="CustomShape 77"/>
            <p:cNvSpPr/>
            <p:nvPr/>
          </p:nvSpPr>
          <p:spPr>
            <a:xfrm>
              <a:off x="6075720" y="2910240"/>
              <a:ext cx="135000" cy="149400"/>
            </a:xfrm>
            <a:custGeom>
              <a:avLst/>
              <a:gdLst>
                <a:gd name="textAreaLeft" fmla="*/ 0 w 135000"/>
                <a:gd name="textAreaRight" fmla="*/ 135360 w 135000"/>
                <a:gd name="textAreaTop" fmla="*/ 0 h 149400"/>
                <a:gd name="textAreaBottom" fmla="*/ 149760 h 149400"/>
              </a:gdLst>
              <a:ahLst/>
              <a:rect l="textAreaLeft" t="textAreaTop" r="textAreaRight" b="textAreaBottom"/>
              <a:pathLst>
                <a:path w="2489" h="2742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0" name="CustomShape 78"/>
            <p:cNvSpPr/>
            <p:nvPr/>
          </p:nvSpPr>
          <p:spPr>
            <a:xfrm>
              <a:off x="5886000" y="2958120"/>
              <a:ext cx="135000" cy="102960"/>
            </a:xfrm>
            <a:custGeom>
              <a:avLst/>
              <a:gdLst>
                <a:gd name="textAreaLeft" fmla="*/ 0 w 135000"/>
                <a:gd name="textAreaRight" fmla="*/ 135360 w 135000"/>
                <a:gd name="textAreaTop" fmla="*/ 0 h 102960"/>
                <a:gd name="textAreaBottom" fmla="*/ 103320 h 102960"/>
              </a:gdLst>
              <a:ahLst/>
              <a:rect l="textAreaLeft" t="textAreaTop" r="textAreaRight" b="textAreaBottom"/>
              <a:pathLst>
                <a:path w="2490" h="1926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61" name="Group 11"/>
          <p:cNvGrpSpPr/>
          <p:nvPr/>
        </p:nvGrpSpPr>
        <p:grpSpPr>
          <a:xfrm>
            <a:off x="1365120" y="4463640"/>
            <a:ext cx="714960" cy="714960"/>
            <a:chOff x="1365120" y="4463640"/>
            <a:chExt cx="714960" cy="714960"/>
          </a:xfrm>
        </p:grpSpPr>
        <p:sp>
          <p:nvSpPr>
            <p:cNvPr id="62" name="CustomShape 79"/>
            <p:cNvSpPr/>
            <p:nvPr/>
          </p:nvSpPr>
          <p:spPr>
            <a:xfrm>
              <a:off x="1365120" y="4760280"/>
              <a:ext cx="714960" cy="418320"/>
            </a:xfrm>
            <a:custGeom>
              <a:avLst/>
              <a:gdLst>
                <a:gd name="textAreaLeft" fmla="*/ 0 w 714960"/>
                <a:gd name="textAreaRight" fmla="*/ 715320 w 714960"/>
                <a:gd name="textAreaTop" fmla="*/ 0 h 418320"/>
                <a:gd name="textAreaBottom" fmla="*/ 418680 h 418320"/>
              </a:gdLst>
              <a:ahLst/>
              <a:rect l="textAreaLeft" t="textAreaTop" r="textAreaRight" b="textAreaBottom"/>
              <a:pathLst>
                <a:path w="19273" h="1133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3" name="CustomShape 80"/>
            <p:cNvSpPr/>
            <p:nvPr/>
          </p:nvSpPr>
          <p:spPr>
            <a:xfrm>
              <a:off x="1365120" y="4463640"/>
              <a:ext cx="714960" cy="249120"/>
            </a:xfrm>
            <a:custGeom>
              <a:avLst/>
              <a:gdLst>
                <a:gd name="textAreaLeft" fmla="*/ 0 w 714960"/>
                <a:gd name="textAreaRight" fmla="*/ 715320 w 714960"/>
                <a:gd name="textAreaTop" fmla="*/ 0 h 249120"/>
                <a:gd name="textAreaBottom" fmla="*/ 249480 h 249120"/>
              </a:gdLst>
              <a:ahLst/>
              <a:rect l="textAreaLeft" t="textAreaTop" r="textAreaRight" b="textAreaBottom"/>
              <a:pathLst>
                <a:path w="19273" h="6815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64" name="Group 12"/>
          <p:cNvGrpSpPr/>
          <p:nvPr/>
        </p:nvGrpSpPr>
        <p:grpSpPr>
          <a:xfrm>
            <a:off x="2768760" y="4531320"/>
            <a:ext cx="661320" cy="646920"/>
            <a:chOff x="2768760" y="4531320"/>
            <a:chExt cx="661320" cy="646920"/>
          </a:xfrm>
        </p:grpSpPr>
        <p:sp>
          <p:nvSpPr>
            <p:cNvPr id="65" name="CustomShape 81"/>
            <p:cNvSpPr/>
            <p:nvPr/>
          </p:nvSpPr>
          <p:spPr>
            <a:xfrm>
              <a:off x="2768760" y="4531320"/>
              <a:ext cx="648720" cy="646920"/>
            </a:xfrm>
            <a:custGeom>
              <a:avLst/>
              <a:gdLst>
                <a:gd name="textAreaLeft" fmla="*/ 0 w 648720"/>
                <a:gd name="textAreaRight" fmla="*/ 649080 w 648720"/>
                <a:gd name="textAreaTop" fmla="*/ 0 h 646920"/>
                <a:gd name="textAreaBottom" fmla="*/ 647280 h 646920"/>
              </a:gdLst>
              <a:ahLst/>
              <a:rect l="textAreaLeft" t="textAreaTop" r="textAreaRight" b="textAreaBottom"/>
              <a:pathLst>
                <a:path w="12445" h="12414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6" name="CustomShape 82"/>
            <p:cNvSpPr/>
            <p:nvPr/>
          </p:nvSpPr>
          <p:spPr>
            <a:xfrm>
              <a:off x="3287880" y="4908960"/>
              <a:ext cx="138600" cy="110520"/>
            </a:xfrm>
            <a:custGeom>
              <a:avLst/>
              <a:gdLst>
                <a:gd name="textAreaLeft" fmla="*/ 0 w 138600"/>
                <a:gd name="textAreaRight" fmla="*/ 138960 w 138600"/>
                <a:gd name="textAreaTop" fmla="*/ 0 h 110520"/>
                <a:gd name="textAreaBottom" fmla="*/ 110880 h 110520"/>
              </a:gdLst>
              <a:ahLst/>
              <a:rect l="textAreaLeft" t="textAreaTop" r="textAreaRight" b="textAreaBottom"/>
              <a:pathLst>
                <a:path w="2742" h="2207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7" name="CustomShape 83"/>
            <p:cNvSpPr/>
            <p:nvPr/>
          </p:nvSpPr>
          <p:spPr>
            <a:xfrm>
              <a:off x="3291120" y="4532760"/>
              <a:ext cx="138960" cy="326880"/>
            </a:xfrm>
            <a:custGeom>
              <a:avLst/>
              <a:gdLst>
                <a:gd name="textAreaLeft" fmla="*/ 0 w 138960"/>
                <a:gd name="textAreaRight" fmla="*/ 139320 w 138960"/>
                <a:gd name="textAreaTop" fmla="*/ 0 h 326880"/>
                <a:gd name="textAreaBottom" fmla="*/ 327240 h 326880"/>
              </a:gdLst>
              <a:ahLst/>
              <a:rect l="textAreaLeft" t="textAreaTop" r="textAreaRight" b="textAreaBottom"/>
              <a:pathLst>
                <a:path w="2742" h="6333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68" name="Group 13"/>
          <p:cNvGrpSpPr/>
          <p:nvPr/>
        </p:nvGrpSpPr>
        <p:grpSpPr>
          <a:xfrm>
            <a:off x="4139640" y="4463640"/>
            <a:ext cx="673560" cy="670680"/>
            <a:chOff x="4139640" y="4463640"/>
            <a:chExt cx="673560" cy="670680"/>
          </a:xfrm>
        </p:grpSpPr>
        <p:sp>
          <p:nvSpPr>
            <p:cNvPr id="69" name="CustomShape 84"/>
            <p:cNvSpPr/>
            <p:nvPr/>
          </p:nvSpPr>
          <p:spPr>
            <a:xfrm>
              <a:off x="4379040" y="4463640"/>
              <a:ext cx="192240" cy="189720"/>
            </a:xfrm>
            <a:custGeom>
              <a:avLst/>
              <a:gdLst>
                <a:gd name="textAreaLeft" fmla="*/ 0 w 192240"/>
                <a:gd name="textAreaRight" fmla="*/ 192600 w 192240"/>
                <a:gd name="textAreaTop" fmla="*/ 0 h 189720"/>
                <a:gd name="textAreaBottom" fmla="*/ 190080 h 189720"/>
              </a:gdLst>
              <a:ahLst/>
              <a:rect l="textAreaLeft" t="textAreaTop" r="textAreaRight" b="textAreaBottom"/>
              <a:pathLst>
                <a:path w="3403" h="3372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0" name="CustomShape 85"/>
            <p:cNvSpPr/>
            <p:nvPr/>
          </p:nvSpPr>
          <p:spPr>
            <a:xfrm>
              <a:off x="4139640" y="4544640"/>
              <a:ext cx="673560" cy="589680"/>
            </a:xfrm>
            <a:custGeom>
              <a:avLst/>
              <a:gdLst>
                <a:gd name="textAreaLeft" fmla="*/ 0 w 673560"/>
                <a:gd name="textAreaRight" fmla="*/ 673920 w 673560"/>
                <a:gd name="textAreaTop" fmla="*/ 0 h 589680"/>
                <a:gd name="textAreaBottom" fmla="*/ 590040 h 589680"/>
              </a:gdLst>
              <a:ahLst/>
              <a:rect l="textAreaLeft" t="textAreaTop" r="textAreaRight" b="textAreaBottom"/>
              <a:pathLst>
                <a:path w="11690" h="1024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71" name="Group 14"/>
          <p:cNvGrpSpPr/>
          <p:nvPr/>
        </p:nvGrpSpPr>
        <p:grpSpPr>
          <a:xfrm>
            <a:off x="5495760" y="4463640"/>
            <a:ext cx="714960" cy="707760"/>
            <a:chOff x="5495760" y="4463640"/>
            <a:chExt cx="714960" cy="707760"/>
          </a:xfrm>
        </p:grpSpPr>
        <p:sp>
          <p:nvSpPr>
            <p:cNvPr id="72" name="CustomShape 86"/>
            <p:cNvSpPr/>
            <p:nvPr/>
          </p:nvSpPr>
          <p:spPr>
            <a:xfrm>
              <a:off x="5537880" y="4463640"/>
              <a:ext cx="498960" cy="707760"/>
            </a:xfrm>
            <a:custGeom>
              <a:avLst/>
              <a:gdLst>
                <a:gd name="textAreaLeft" fmla="*/ 0 w 498960"/>
                <a:gd name="textAreaRight" fmla="*/ 499320 w 498960"/>
                <a:gd name="textAreaTop" fmla="*/ 0 h 707760"/>
                <a:gd name="textAreaBottom" fmla="*/ 708120 h 707760"/>
              </a:gdLst>
              <a:ahLst/>
              <a:rect l="textAreaLeft" t="textAreaTop" r="textAreaRight" b="textAreaBottom"/>
              <a:pathLst>
                <a:path w="8318" h="11753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3" name="CustomShape 87"/>
            <p:cNvSpPr/>
            <p:nvPr/>
          </p:nvSpPr>
          <p:spPr>
            <a:xfrm>
              <a:off x="6077160" y="4629960"/>
              <a:ext cx="133560" cy="129960"/>
            </a:xfrm>
            <a:custGeom>
              <a:avLst/>
              <a:gdLst>
                <a:gd name="textAreaLeft" fmla="*/ 0 w 133560"/>
                <a:gd name="textAreaRight" fmla="*/ 133920 w 133560"/>
                <a:gd name="textAreaTop" fmla="*/ 0 h 129960"/>
                <a:gd name="textAreaBottom" fmla="*/ 130320 h 129960"/>
              </a:gdLst>
              <a:ahLst/>
              <a:rect l="textAreaLeft" t="textAreaTop" r="textAreaRight" b="textAreaBottom"/>
              <a:pathLst>
                <a:path w="2301" h="2238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4" name="CustomShape 88"/>
            <p:cNvSpPr/>
            <p:nvPr/>
          </p:nvSpPr>
          <p:spPr>
            <a:xfrm>
              <a:off x="5839920" y="4892040"/>
              <a:ext cx="107280" cy="103320"/>
            </a:xfrm>
            <a:custGeom>
              <a:avLst/>
              <a:gdLst>
                <a:gd name="textAreaLeft" fmla="*/ 0 w 107280"/>
                <a:gd name="textAreaRight" fmla="*/ 107640 w 107280"/>
                <a:gd name="textAreaTop" fmla="*/ 0 h 103320"/>
                <a:gd name="textAreaBottom" fmla="*/ 103680 h 103320"/>
              </a:gdLst>
              <a:ahLst/>
              <a:rect l="textAreaLeft" t="textAreaTop" r="textAreaRight" b="textAreaBottom"/>
              <a:pathLst>
                <a:path w="1855" h="1801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5" name="CustomShape 89"/>
            <p:cNvSpPr/>
            <p:nvPr/>
          </p:nvSpPr>
          <p:spPr>
            <a:xfrm>
              <a:off x="5898960" y="4708080"/>
              <a:ext cx="231120" cy="231120"/>
            </a:xfrm>
            <a:custGeom>
              <a:avLst/>
              <a:gdLst>
                <a:gd name="textAreaLeft" fmla="*/ 0 w 231120"/>
                <a:gd name="textAreaRight" fmla="*/ 231480 w 231120"/>
                <a:gd name="textAreaTop" fmla="*/ 0 h 231120"/>
                <a:gd name="textAreaBottom" fmla="*/ 231480 h 231120"/>
              </a:gdLst>
              <a:ahLst/>
              <a:rect l="textAreaLeft" t="textAreaTop" r="textAreaRight" b="textAreaBottom"/>
              <a:pathLst>
                <a:path w="3908" h="3908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6" name="CustomShape 90"/>
            <p:cNvSpPr/>
            <p:nvPr/>
          </p:nvSpPr>
          <p:spPr>
            <a:xfrm>
              <a:off x="5918040" y="4473360"/>
              <a:ext cx="109080" cy="109080"/>
            </a:xfrm>
            <a:custGeom>
              <a:avLst/>
              <a:gdLst>
                <a:gd name="textAreaLeft" fmla="*/ 0 w 109080"/>
                <a:gd name="textAreaRight" fmla="*/ 109440 w 109080"/>
                <a:gd name="textAreaTop" fmla="*/ 0 h 109080"/>
                <a:gd name="textAreaBottom" fmla="*/ 109440 h 109080"/>
              </a:gdLst>
              <a:ahLst/>
              <a:rect l="textAreaLeft" t="textAreaTop" r="textAreaRight" b="textAreaBottom"/>
              <a:pathLst>
                <a:path w="1891" h="1891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7" name="CustomShape 91"/>
            <p:cNvSpPr/>
            <p:nvPr/>
          </p:nvSpPr>
          <p:spPr>
            <a:xfrm>
              <a:off x="5495760" y="5094360"/>
              <a:ext cx="398160" cy="76680"/>
            </a:xfrm>
            <a:custGeom>
              <a:avLst/>
              <a:gdLst>
                <a:gd name="textAreaLeft" fmla="*/ 0 w 398160"/>
                <a:gd name="textAreaRight" fmla="*/ 398520 w 398160"/>
                <a:gd name="textAreaTop" fmla="*/ 0 h 76680"/>
                <a:gd name="textAreaBottom" fmla="*/ 77040 h 76680"/>
              </a:gdLst>
              <a:ahLst/>
              <a:rect l="textAreaLeft" t="textAreaTop" r="textAreaRight" b="textAreaBottom"/>
              <a:pathLst>
                <a:path w="6649" h="1356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rgbClr val="5f7d9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040" bIns="32040" anchor="t">
              <a:noAutofit/>
            </a:bodyPr>
            <a:p>
              <a:endParaRPr b="0" lang="en-CA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rcRect l="6213" t="0" r="0" b="0"/>
          <a:stretch/>
        </p:blipFill>
        <p:spPr>
          <a:xfrm>
            <a:off x="0" y="360"/>
            <a:ext cx="10859040" cy="6855120"/>
          </a:xfrm>
          <a:prstGeom prst="rect">
            <a:avLst/>
          </a:prstGeom>
          <a:ln w="0"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5685840" y="5223600"/>
            <a:ext cx="6556680" cy="1673640"/>
          </a:xfrm>
          <a:prstGeom prst="rect">
            <a:avLst/>
          </a:prstGeom>
          <a:solidFill>
            <a:srgbClr val="193441"/>
          </a:solidFill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5943960" y="5351400"/>
            <a:ext cx="607248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8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Languages</a:t>
            </a:r>
            <a:br>
              <a:rPr sz="1800"/>
            </a:br>
            <a:r>
              <a:rPr b="0" lang="es" sz="2200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We speak </a:t>
            </a:r>
            <a:r>
              <a:rPr b="0" i="1" lang="es" sz="2200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everything</a:t>
            </a:r>
            <a:r>
              <a:rPr b="0" lang="es" sz="2200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 ...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1"/>
          <a:srcRect l="7663" t="0" r="4825" b="0"/>
          <a:stretch/>
        </p:blipFill>
        <p:spPr>
          <a:xfrm>
            <a:off x="360" y="0"/>
            <a:ext cx="12188880" cy="6855840"/>
          </a:xfrm>
          <a:prstGeom prst="rect">
            <a:avLst/>
          </a:prstGeom>
          <a:ln w="0"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0" y="0"/>
            <a:ext cx="12189240" cy="6855840"/>
          </a:xfrm>
          <a:prstGeom prst="rect">
            <a:avLst/>
          </a:prstGeom>
          <a:solidFill>
            <a:srgbClr val="000000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3" name="TextShape 2"/>
          <p:cNvSpPr/>
          <p:nvPr/>
        </p:nvSpPr>
        <p:spPr>
          <a:xfrm>
            <a:off x="2735640" y="2727720"/>
            <a:ext cx="6717600" cy="140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CA" sz="6600" strike="noStrike" u="none">
                <a:solidFill>
                  <a:srgbClr val="ffffff"/>
                </a:solidFill>
                <a:uFillTx/>
                <a:latin typeface="Poppins ExtraBold"/>
                <a:ea typeface="DejaVu Sans"/>
              </a:rPr>
              <a:t>Services</a:t>
            </a:r>
            <a:endParaRPr b="0" lang="en-CA" sz="6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1867400" cy="6855120"/>
          </a:xfrm>
          <a:prstGeom prst="rect">
            <a:avLst/>
          </a:prstGeom>
          <a:ln w="0"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5683320" y="5221080"/>
            <a:ext cx="6556680" cy="1673640"/>
          </a:xfrm>
          <a:prstGeom prst="rect">
            <a:avLst/>
          </a:prstGeom>
          <a:solidFill>
            <a:srgbClr val="193441"/>
          </a:solidFill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5941800" y="5349240"/>
            <a:ext cx="607248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8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Customers</a:t>
            </a:r>
            <a:br>
              <a:rPr sz="1800"/>
            </a:br>
            <a:r>
              <a:rPr b="0" lang="es" sz="2200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Manage, assign, report ...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0" y="-19440"/>
            <a:ext cx="12117600" cy="6855120"/>
          </a:xfrm>
          <a:prstGeom prst="rect">
            <a:avLst/>
          </a:prstGeom>
          <a:ln w="0"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-95760" y="5229720"/>
            <a:ext cx="6556680" cy="1673640"/>
          </a:xfrm>
          <a:prstGeom prst="rect">
            <a:avLst/>
          </a:prstGeom>
          <a:solidFill>
            <a:srgbClr val="193441"/>
          </a:solidFill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-47880" y="5357880"/>
            <a:ext cx="647820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8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Projects</a:t>
            </a:r>
            <a:br>
              <a:rPr sz="1800"/>
            </a:br>
            <a:r>
              <a:rPr b="0" lang="es" sz="1800" spc="-85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Always on-time, in-scope and on-budget ...</a:t>
            </a:r>
            <a:endParaRPr b="0" lang="en-CA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0" y="-19440"/>
            <a:ext cx="12117600" cy="6855120"/>
          </a:xfrm>
          <a:prstGeom prst="rect">
            <a:avLst/>
          </a:prstGeom>
          <a:ln w="0"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5711760" y="5229720"/>
            <a:ext cx="6556680" cy="1673640"/>
          </a:xfrm>
          <a:prstGeom prst="rect">
            <a:avLst/>
          </a:prstGeom>
          <a:solidFill>
            <a:srgbClr val="193441"/>
          </a:solidFill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5969880" y="5357880"/>
            <a:ext cx="6072480" cy="140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800" strike="noStrike" u="none">
                <a:solidFill>
                  <a:srgbClr val="ffffff"/>
                </a:solidFill>
                <a:uFillTx/>
                <a:latin typeface="Poppins"/>
                <a:ea typeface="DejaVu Sans"/>
              </a:rPr>
              <a:t>Warranty</a:t>
            </a:r>
            <a:br>
              <a:rPr sz="1800"/>
            </a:br>
            <a:r>
              <a:rPr b="0" lang="es" sz="2200" spc="-85" strike="noStrike" u="none">
                <a:solidFill>
                  <a:srgbClr val="dddddd"/>
                </a:solidFill>
                <a:uFillTx/>
                <a:latin typeface="Poppins"/>
                <a:ea typeface="Roboto Medium"/>
              </a:rPr>
              <a:t>with built-in reminders</a:t>
            </a:r>
            <a:endParaRPr b="0" lang="en-CA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Application>LibreOffice/24.8.2.1$Linux_X86_64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en-CA</dc:language>
  <cp:lastModifiedBy/>
  <cp:lastPrinted>2025-05-10T23:35:25Z</cp:lastPrinted>
  <dcterms:modified xsi:type="dcterms:W3CDTF">2025-05-10T23:35:11Z</dcterms:modified>
  <cp:revision>58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