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8.xml" ContentType="application/vnd.openxmlformats-officedocument.theme+xml"/>
  <Override PartName="/ppt/slideLayouts/_rels/slideLayout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_rels/presentation.xml.rels" ContentType="application/vnd.openxmlformats-package.relationships+xml"/>
  <Override PartName="/ppt/media/image29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24.png" ContentType="image/png"/>
  <Override PartName="/ppt/media/image11.jpeg" ContentType="image/jpeg"/>
  <Override PartName="/ppt/media/image30.png" ContentType="image/png"/>
  <Override PartName="/ppt/media/image4.png" ContentType="image/png"/>
  <Override PartName="/ppt/media/image13.png" ContentType="image/png"/>
  <Override PartName="/ppt/media/image5.svg" ContentType="image/svg"/>
  <Override PartName="/ppt/media/image12.jpeg" ContentType="image/jpeg"/>
  <Override PartName="/ppt/media/image28.png" ContentType="image/png"/>
  <Override PartName="/ppt/media/image7.jpeg" ContentType="image/jpeg"/>
  <Override PartName="/ppt/media/image20.png" ContentType="image/png"/>
  <Override PartName="/ppt/media/image10.jpeg" ContentType="image/jpeg"/>
  <Override PartName="/ppt/media/image31.png" ContentType="image/png"/>
  <Override PartName="/ppt/media/image32.png" ContentType="image/png"/>
  <Override PartName="/ppt/media/image1.jpeg" ContentType="image/jpeg"/>
  <Override PartName="/ppt/media/image33.jpeg" ContentType="image/jpeg"/>
  <Override PartName="/ppt/media/image34.jpeg" ContentType="image/jpeg"/>
  <Override PartName="/ppt/media/image18.png" ContentType="image/png"/>
  <Override PartName="/ppt/media/image6.jpeg" ContentType="image/jpeg"/>
  <Override PartName="/ppt/media/image17.png" ContentType="image/png"/>
  <Override PartName="/ppt/media/image2.png" ContentType="image/png"/>
  <Override PartName="/ppt/media/image9.jpeg" ContentType="image/jpeg"/>
  <Override PartName="/ppt/media/image3.svg" ContentType="image/svg"/>
  <Override PartName="/ppt/media/image8.png" ContentType="image/png"/>
  <Override PartName="/ppt/media/image14.jpeg" ContentType="image/jpeg"/>
  <Override PartName="/ppt/media/image15.png" ContentType="image/png"/>
  <Override PartName="/ppt/media/image23.png" ContentType="image/png"/>
  <Override PartName="/ppt/media/image16.jpeg" ContentType="image/jpeg"/>
  <Override PartName="/ppt/media/image19.png" ContentType="image/png"/>
  <Override PartName="/ppt/media/image21.png" ContentType="image/png"/>
  <Override PartName="/ppt/media/image22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_rels/slide27.xml.rels" ContentType="application/vnd.openxmlformats-package.relationships+xml"/>
  <Override PartName="/ppt/slides/_rels/slide11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1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14.xml.rels" ContentType="application/vnd.openxmlformats-package.relationshi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Slides/_rels/notesSlide31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3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</p:sldIdLst>
  <p:sldSz cx="12193588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8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sldImg"/>
          </p:nvPr>
        </p:nvSpPr>
        <p:spPr>
          <a:xfrm>
            <a:off x="604440" y="840600"/>
            <a:ext cx="7598520" cy="4148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6160" strike="noStrike" u="none">
                <a:solidFill>
                  <a:srgbClr val="ffffff"/>
                </a:solidFill>
                <a:effectLst/>
                <a:uFillTx/>
                <a:latin typeface="Poppins"/>
              </a:rPr>
              <a:t>Click to move the slide</a:t>
            </a:r>
            <a:endParaRPr b="1" lang="en-US" sz="6160" strike="noStrike" u="none">
              <a:solidFill>
                <a:srgbClr val="ffffff"/>
              </a:solidFill>
              <a:effectLst/>
              <a:uFillTx/>
              <a:latin typeface="Poppins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880560" y="5255280"/>
            <a:ext cx="7046640" cy="497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CA" sz="2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notes format</a:t>
            </a:r>
            <a:endParaRPr b="0" lang="en-CA" sz="2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822480" cy="55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CA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CA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dt" idx="1"/>
          </p:nvPr>
        </p:nvSpPr>
        <p:spPr>
          <a:xfrm>
            <a:off x="4985640" y="0"/>
            <a:ext cx="3822480" cy="55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CA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CA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CA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ftr" idx="2"/>
          </p:nvPr>
        </p:nvSpPr>
        <p:spPr>
          <a:xfrm>
            <a:off x="0" y="10510920"/>
            <a:ext cx="3822480" cy="55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CA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CA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CA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sldNum" idx="3"/>
          </p:nvPr>
        </p:nvSpPr>
        <p:spPr>
          <a:xfrm>
            <a:off x="4985640" y="10510920"/>
            <a:ext cx="3822480" cy="55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CA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B05E74FF-6ADC-4BF5-B081-C2975CC7B3E7}" type="slidenum">
              <a:rPr b="0" lang="en-CA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CA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sldImg"/>
          </p:nvPr>
        </p:nvSpPr>
        <p:spPr>
          <a:xfrm>
            <a:off x="604440" y="840600"/>
            <a:ext cx="7598520" cy="4148640"/>
          </a:xfrm>
          <a:prstGeom prst="rect">
            <a:avLst/>
          </a:prstGeom>
          <a:ln w="0">
            <a:noFill/>
          </a:ln>
        </p:spPr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777240" y="4840560"/>
            <a:ext cx="6217560" cy="396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CA" sz="1979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sldNum" idx="4"/>
          </p:nvPr>
        </p:nvSpPr>
        <p:spPr>
          <a:xfrm>
            <a:off x="4402440" y="9553680"/>
            <a:ext cx="3367800" cy="504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03FF73E-BF9E-4D9E-84C2-4F5C69ABEF2D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+mn-lt"/>
                <a:ea typeface="+mn-ea"/>
              </a:rPr>
              <a:t>&lt;number&gt;</a:t>
            </a:fld>
            <a:endParaRPr b="0" lang="en-CA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sldImg"/>
          </p:nvPr>
        </p:nvSpPr>
        <p:spPr>
          <a:xfrm>
            <a:off x="430200" y="764280"/>
            <a:ext cx="6911280" cy="3771360"/>
          </a:xfrm>
          <a:prstGeom prst="rect">
            <a:avLst/>
          </a:prstGeom>
          <a:ln w="0">
            <a:noFill/>
          </a:ln>
        </p:spPr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777240" y="4840560"/>
            <a:ext cx="6217560" cy="396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CA" sz="1979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sldNum" idx="5"/>
          </p:nvPr>
        </p:nvSpPr>
        <p:spPr>
          <a:xfrm>
            <a:off x="4402440" y="9553680"/>
            <a:ext cx="3367800" cy="504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6A07055-AB5C-49FF-81EA-06F9FFA3F49C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+mn-lt"/>
                <a:ea typeface="+mn-ea"/>
              </a:rPr>
              <a:t>&lt;number&gt;</a:t>
            </a:fld>
            <a:endParaRPr b="0" lang="en-CA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svg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svg"/><Relationship Id="rId5" Type="http://schemas.openxmlformats.org/officeDocument/2006/relationships/hyperlink" Target="https://oneoffice.ca/" TargetMode="External"/><Relationship Id="rId6" Type="http://schemas.openxmlformats.org/officeDocument/2006/relationships/hyperlink" Target="https://oneoffice.ca/" TargetMode="Externa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svg"/><Relationship Id="rId5" Type="http://schemas.openxmlformats.org/officeDocument/2006/relationships/hyperlink" Target="https://oneoffice.ca/" TargetMode="External"/><Relationship Id="rId6" Type="http://schemas.openxmlformats.org/officeDocument/2006/relationships/hyperlink" Target="https://oneoffice.ca/" TargetMode="Externa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sv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Quote">
    <p:bg>
      <p:bgPr>
        <a:solidFill>
          <a:srgbClr val="19344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5416920" y="921600"/>
            <a:ext cx="1353600" cy="1353600"/>
          </a:xfrm>
          <a:prstGeom prst="flowChartConnector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C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CA" sz="586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CA" sz="586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888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427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CA" sz="427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511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CA" sz="373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CA" sz="373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1131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CA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75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CA" sz="267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CA" sz="267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37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267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CA" sz="267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37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267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CA" sz="267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37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267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CA" sz="267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" name="CustomShape 10"/>
          <p:cNvSpPr/>
          <p:nvPr/>
        </p:nvSpPr>
        <p:spPr>
          <a:xfrm>
            <a:off x="5244120" y="1442880"/>
            <a:ext cx="1680120" cy="62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s" sz="9000" strike="noStrike" u="none">
                <a:solidFill>
                  <a:srgbClr val="a5b7c6"/>
                </a:solidFill>
                <a:effectLst/>
                <a:uFillTx/>
                <a:latin typeface="Roboto"/>
                <a:ea typeface="Roboto"/>
              </a:rPr>
              <a:t>“</a:t>
            </a:r>
            <a:endParaRPr b="0" lang="en-CA" sz="9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End pag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"/>
          <p:cNvSpPr/>
          <p:nvPr/>
        </p:nvSpPr>
        <p:spPr>
          <a:xfrm>
            <a:off x="7977240" y="4800600"/>
            <a:ext cx="3223800" cy="100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1" lang="en-US" sz="1000" strike="noStrike" u="none">
                <a:solidFill>
                  <a:srgbClr val="1d1d1b"/>
                </a:solidFill>
                <a:effectLst/>
                <a:uFillTx/>
                <a:latin typeface="Poppins"/>
                <a:ea typeface="Microsoft YaHei"/>
              </a:rPr>
              <a:t>Copyright © 2025 OneOffice Inc.</a:t>
            </a:r>
            <a:br>
              <a:rPr sz="1000"/>
            </a:br>
            <a:r>
              <a:rPr b="1" lang="en-US" sz="1000" strike="noStrike" u="none">
                <a:solidFill>
                  <a:srgbClr val="1d1d1b"/>
                </a:solidFill>
                <a:effectLst/>
                <a:uFillTx/>
                <a:latin typeface="Poppins"/>
                <a:ea typeface="Microsoft YaHei"/>
              </a:rPr>
              <a:t>All Rights Reserved.</a:t>
            </a:r>
            <a:br>
              <a:rPr sz="780"/>
            </a:br>
            <a:br>
              <a:rPr sz="780"/>
            </a:br>
            <a:r>
              <a:rPr b="0" lang="en-US" sz="850" strike="noStrike" u="none">
                <a:solidFill>
                  <a:srgbClr val="1d1d1b"/>
                </a:solidFill>
                <a:effectLst/>
                <a:uFillTx/>
                <a:latin typeface="Poppins"/>
                <a:ea typeface="Microsoft YaHei"/>
              </a:rPr>
              <a:t>Any trademarks or brand names used in this document are hereby acknowledged as property of their owners.</a:t>
            </a:r>
            <a:endParaRPr b="0" lang="en-CA" sz="850" strike="noStrike" u="none">
              <a:solidFill>
                <a:srgbClr val="000000"/>
              </a:solidFill>
              <a:effectLst/>
              <a:uFillTx/>
              <a:latin typeface="Poppins"/>
            </a:endParaRPr>
          </a:p>
          <a:p>
            <a:pPr>
              <a:lnSpc>
                <a:spcPct val="115000"/>
              </a:lnSpc>
              <a:spcBef>
                <a:spcPts val="1001"/>
              </a:spcBef>
              <a:tabLst>
                <a:tab algn="l" pos="0"/>
              </a:tabLst>
            </a:pPr>
            <a:endParaRPr b="0" lang="en-CA" sz="780" strike="noStrike" u="none">
              <a:solidFill>
                <a:srgbClr val="000000"/>
              </a:solidFill>
              <a:effectLst/>
              <a:uFillTx/>
              <a:latin typeface="Poppins"/>
            </a:endParaRPr>
          </a:p>
        </p:txBody>
      </p:sp>
      <p:sp>
        <p:nvSpPr>
          <p:cNvPr id="25" name="TextBox 4"/>
          <p:cNvSpPr/>
          <p:nvPr/>
        </p:nvSpPr>
        <p:spPr>
          <a:xfrm>
            <a:off x="606600" y="1161720"/>
            <a:ext cx="5794200" cy="82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48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Thank you.</a:t>
            </a:r>
            <a:endParaRPr b="1" lang="en-CA" sz="4800" spc="-85" strike="noStrike" u="none">
              <a:solidFill>
                <a:srgbClr val="000000"/>
              </a:solidFill>
              <a:effectLst/>
              <a:uFillTx/>
              <a:latin typeface="Poppins"/>
            </a:endParaRPr>
          </a:p>
        </p:txBody>
      </p:sp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5860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Click to edit the title text format</a:t>
            </a:r>
            <a:endParaRPr b="0" lang="en-US" sz="586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120" y="2563920"/>
            <a:ext cx="670608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0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Poppins"/>
            </a:endParaRPr>
          </a:p>
          <a:p>
            <a:pPr lvl="1" marL="864000" indent="-324000">
              <a:lnSpc>
                <a:spcPct val="90000"/>
              </a:lnSpc>
              <a:spcBef>
                <a:spcPts val="112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590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Second Outline Level</a:t>
            </a:r>
            <a:endParaRPr b="0" lang="en-US" sz="2590" strike="noStrike" u="none">
              <a:solidFill>
                <a:srgbClr val="000000"/>
              </a:solidFill>
              <a:effectLst/>
              <a:uFillTx/>
              <a:latin typeface="Poppins"/>
            </a:endParaRPr>
          </a:p>
          <a:p>
            <a:pPr lvl="2" marL="1296000" indent="-288000">
              <a:lnSpc>
                <a:spcPct val="90000"/>
              </a:lnSpc>
              <a:spcBef>
                <a:spcPts val="84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40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Third Outline Level</a:t>
            </a:r>
            <a:endParaRPr b="0" lang="en-US" sz="2340" strike="noStrike" u="none">
              <a:solidFill>
                <a:srgbClr val="000000"/>
              </a:solidFill>
              <a:effectLst/>
              <a:uFillTx/>
              <a:latin typeface="Poppins"/>
            </a:endParaRPr>
          </a:p>
          <a:p>
            <a:pPr lvl="3" marL="1728000" indent="-216000">
              <a:lnSpc>
                <a:spcPct val="90000"/>
              </a:lnSpc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340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Fourth Outline Level</a:t>
            </a:r>
            <a:endParaRPr b="0" lang="en-US" sz="2340" strike="noStrike" u="none">
              <a:solidFill>
                <a:srgbClr val="000000"/>
              </a:solidFill>
              <a:effectLst/>
              <a:uFillTx/>
              <a:latin typeface="Poppins"/>
            </a:endParaRPr>
          </a:p>
          <a:p>
            <a:pPr lvl="4" marL="2160000" indent="-216000">
              <a:lnSpc>
                <a:spcPct val="90000"/>
              </a:lnSpc>
              <a:spcBef>
                <a:spcPts val="27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Poppins"/>
            </a:endParaRPr>
          </a:p>
          <a:p>
            <a:pPr lvl="5" marL="2592000" indent="-216000">
              <a:lnSpc>
                <a:spcPct val="90000"/>
              </a:lnSpc>
              <a:spcBef>
                <a:spcPts val="27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Poppins"/>
            </a:endParaRPr>
          </a:p>
          <a:p>
            <a:pPr lvl="6" marL="3024000" indent="-216000">
              <a:lnSpc>
                <a:spcPct val="90000"/>
              </a:lnSpc>
              <a:spcBef>
                <a:spcPts val="27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Poppins"/>
            </a:endParaRPr>
          </a:p>
        </p:txBody>
      </p:sp>
      <p:sp>
        <p:nvSpPr>
          <p:cNvPr id="28" name="TextBox 3"/>
          <p:cNvSpPr/>
          <p:nvPr/>
        </p:nvSpPr>
        <p:spPr>
          <a:xfrm>
            <a:off x="680040" y="6427080"/>
            <a:ext cx="35827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trike="noStrike" u="none">
                <a:solidFill>
                  <a:srgbClr val="1d1d1b"/>
                </a:solidFill>
                <a:effectLst/>
                <a:uFillTx/>
                <a:latin typeface="Poppins ExtraLight"/>
              </a:rPr>
              <a:t>https://OneOffice.ca</a:t>
            </a:r>
            <a:endParaRPr b="1" lang="en-CA" sz="1200" strike="noStrike" u="none">
              <a:solidFill>
                <a:srgbClr val="000000"/>
              </a:solidFill>
              <a:effectLst/>
              <a:uFillTx/>
              <a:latin typeface="Poppins ExtraLight"/>
            </a:endParaRPr>
          </a:p>
        </p:txBody>
      </p:sp>
      <p:pic>
        <p:nvPicPr>
          <p:cNvPr id="33" name="" descr="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8026200" y="6052320"/>
            <a:ext cx="3251880" cy="544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4" name="直线连接符 14"/>
          <p:cNvSpPr/>
          <p:nvPr/>
        </p:nvSpPr>
        <p:spPr>
          <a:xfrm flipH="1">
            <a:off x="630000" y="2344320"/>
            <a:ext cx="2047680" cy="0"/>
          </a:xfrm>
          <a:prstGeom prst="line">
            <a:avLst/>
          </a:prstGeom>
          <a:ln w="29160">
            <a:solidFill>
              <a:srgbClr val="c7000b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360" rIns="90360" tIns="-45360" bIns="-45360" anchor="t" anchorCtr="1">
            <a:noAutofit/>
          </a:bodyPr>
          <a:p>
            <a:endParaRPr b="0" lang="en-C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Contents">
    <p:bg>
      <p:bgPr>
        <a:solidFill>
          <a:srgbClr val="ebeb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直线连接符 14"/>
          <p:cNvSpPr/>
          <p:nvPr/>
        </p:nvSpPr>
        <p:spPr>
          <a:xfrm flipH="1">
            <a:off x="630000" y="1384200"/>
            <a:ext cx="2047680" cy="0"/>
          </a:xfrm>
          <a:prstGeom prst="line">
            <a:avLst/>
          </a:prstGeom>
          <a:ln w="29160">
            <a:solidFill>
              <a:srgbClr val="c7000b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360" rIns="90360" tIns="-45360" bIns="-45360" anchor="t" anchorCtr="1">
            <a:noAutofit/>
          </a:bodyPr>
          <a:p>
            <a:endParaRPr b="0" lang="en-C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" name="PlaceHolder 1"/>
          <p:cNvSpPr>
            <a:spLocks noGrp="1"/>
          </p:cNvSpPr>
          <p:nvPr>
            <p:ph type="body"/>
          </p:nvPr>
        </p:nvSpPr>
        <p:spPr>
          <a:xfrm>
            <a:off x="621360" y="1899720"/>
            <a:ext cx="10808280" cy="450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lnSpc>
                <a:spcPts val="2140"/>
              </a:lnSpc>
              <a:spcBef>
                <a:spcPts val="129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trike="noStrike" u="none">
                <a:solidFill>
                  <a:srgbClr val="1d1d1a"/>
                </a:solidFill>
                <a:effectLst/>
                <a:uFillTx/>
                <a:latin typeface="Arial"/>
                <a:ea typeface="Microsoft YaHei"/>
              </a:rPr>
              <a:t>Click to edit Master text style</a:t>
            </a:r>
            <a:endParaRPr b="0" lang="en-US" sz="2600" spc="-85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1" lang="en-US" sz="44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Click to edit the title text format</a:t>
            </a:r>
            <a:endParaRPr b="1" lang="en-US" sz="4400" spc="-85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</p:txBody>
      </p:sp>
      <p:sp>
        <p:nvSpPr>
          <p:cNvPr id="38" name="TextBox 3"/>
          <p:cNvSpPr/>
          <p:nvPr/>
        </p:nvSpPr>
        <p:spPr>
          <a:xfrm>
            <a:off x="681840" y="6423840"/>
            <a:ext cx="35827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trike="noStrike" u="none">
                <a:solidFill>
                  <a:srgbClr val="666666"/>
                </a:solidFill>
                <a:effectLst/>
                <a:uFillTx/>
                <a:latin typeface="Poppins ExtraLight"/>
              </a:rPr>
              <a:t>https://OneOffice.ca</a:t>
            </a:r>
            <a:endParaRPr b="1" lang="en-CA" sz="1200" strike="noStrike" u="none">
              <a:solidFill>
                <a:srgbClr val="666666"/>
              </a:solidFill>
              <a:effectLst/>
              <a:uFillTx/>
              <a:latin typeface="Poppins ExtraLight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Chap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46"/>
          <p:cNvGrpSpPr/>
          <p:nvPr/>
        </p:nvGrpSpPr>
        <p:grpSpPr>
          <a:xfrm>
            <a:off x="12286440" y="2626200"/>
            <a:ext cx="1962720" cy="4232160"/>
            <a:chOff x="12286440" y="2626200"/>
            <a:chExt cx="1962720" cy="4232160"/>
          </a:xfrm>
        </p:grpSpPr>
        <p:sp>
          <p:nvSpPr>
            <p:cNvPr id="40" name="矩形 13"/>
            <p:cNvSpPr/>
            <p:nvPr/>
          </p:nvSpPr>
          <p:spPr>
            <a:xfrm>
              <a:off x="12294000" y="3818520"/>
              <a:ext cx="475560" cy="399240"/>
            </a:xfrm>
            <a:prstGeom prst="rect">
              <a:avLst/>
            </a:prstGeom>
            <a:solidFill>
              <a:srgbClr val="c4005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196/0/84</a:t>
              </a:r>
              <a:endParaRPr b="0" lang="en-CA" sz="5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" name="文本框 15"/>
            <p:cNvSpPr/>
            <p:nvPr/>
          </p:nvSpPr>
          <p:spPr>
            <a:xfrm>
              <a:off x="12291840" y="3674880"/>
              <a:ext cx="98388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b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800" strike="noStrike" u="none">
                  <a:solidFill>
                    <a:srgbClr val="1d1d1a"/>
                  </a:solidFill>
                  <a:effectLst/>
                  <a:uFillTx/>
                  <a:latin typeface="Arial"/>
                  <a:ea typeface="Microsoft YaHei"/>
                </a:rPr>
                <a:t>Secondary Colors</a:t>
              </a:r>
              <a:endParaRPr b="0" lang="en-CA" sz="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" name="矩形 13"/>
            <p:cNvSpPr/>
            <p:nvPr/>
          </p:nvSpPr>
          <p:spPr>
            <a:xfrm>
              <a:off x="12791880" y="3818520"/>
              <a:ext cx="475920" cy="399240"/>
            </a:xfrm>
            <a:prstGeom prst="rect">
              <a:avLst/>
            </a:prstGeom>
            <a:solidFill>
              <a:srgbClr val="cb3778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203/55/120</a:t>
              </a:r>
              <a:endParaRPr b="0" lang="en-CA" sz="5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" name="矩形 13"/>
            <p:cNvSpPr/>
            <p:nvPr/>
          </p:nvSpPr>
          <p:spPr>
            <a:xfrm>
              <a:off x="12294000" y="4701960"/>
              <a:ext cx="475560" cy="399240"/>
            </a:xfrm>
            <a:prstGeom prst="rect">
              <a:avLst/>
            </a:prstGeom>
            <a:solidFill>
              <a:srgbClr val="ed6d00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237/109/0</a:t>
              </a:r>
              <a:endParaRPr b="0" lang="en-CA" sz="5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" name="矩形 13"/>
            <p:cNvSpPr/>
            <p:nvPr/>
          </p:nvSpPr>
          <p:spPr>
            <a:xfrm>
              <a:off x="12791880" y="4263120"/>
              <a:ext cx="475920" cy="399240"/>
            </a:xfrm>
            <a:prstGeom prst="rect">
              <a:avLst/>
            </a:prstGeom>
            <a:solidFill>
              <a:srgbClr val="993636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tabLst>
                  <a:tab algn="l" pos="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153/54/54</a:t>
              </a:r>
              <a:endParaRPr b="0" lang="en-CA" sz="5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" name="矩形 13"/>
            <p:cNvSpPr/>
            <p:nvPr/>
          </p:nvSpPr>
          <p:spPr>
            <a:xfrm>
              <a:off x="12294000" y="5582520"/>
              <a:ext cx="475560" cy="399240"/>
            </a:xfrm>
            <a:prstGeom prst="rect">
              <a:avLst/>
            </a:prstGeom>
            <a:solidFill>
              <a:srgbClr val="62b230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RGB </a:t>
              </a:r>
              <a:br>
                <a:rPr sz="500"/>
              </a:b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98/178/48</a:t>
              </a:r>
              <a:endParaRPr b="0" lang="en-CA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" name="矩形 13"/>
            <p:cNvSpPr/>
            <p:nvPr/>
          </p:nvSpPr>
          <p:spPr>
            <a:xfrm>
              <a:off x="12791880" y="4709880"/>
              <a:ext cx="475920" cy="399240"/>
            </a:xfrm>
            <a:prstGeom prst="rect">
              <a:avLst/>
            </a:prstGeom>
            <a:solidFill>
              <a:srgbClr val="f2894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242/137/68</a:t>
              </a:r>
              <a:endParaRPr b="0" lang="en-CA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" name="矩形 13"/>
            <p:cNvSpPr/>
            <p:nvPr/>
          </p:nvSpPr>
          <p:spPr>
            <a:xfrm>
              <a:off x="12292200" y="2765880"/>
              <a:ext cx="475560" cy="399240"/>
            </a:xfrm>
            <a:prstGeom prst="rect">
              <a:avLst/>
            </a:prstGeom>
            <a:solidFill>
              <a:srgbClr val="c7000b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PANTONE 185C</a:t>
              </a:r>
              <a:endParaRPr b="0" lang="en-CA" sz="5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RGB </a:t>
              </a:r>
              <a:br>
                <a:rPr sz="500"/>
              </a:b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199/0/11  </a:t>
              </a:r>
              <a:endParaRPr b="0" lang="en-CA" sz="5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" name="文本框 15"/>
            <p:cNvSpPr/>
            <p:nvPr/>
          </p:nvSpPr>
          <p:spPr>
            <a:xfrm>
              <a:off x="12286440" y="2626200"/>
              <a:ext cx="81648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b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800" strike="noStrike" u="none">
                  <a:solidFill>
                    <a:srgbClr val="1d1d1a"/>
                  </a:solidFill>
                  <a:effectLst/>
                  <a:uFillTx/>
                  <a:latin typeface="Arial"/>
                  <a:ea typeface="Microsoft YaHei"/>
                </a:rPr>
                <a:t>Corporate Colors</a:t>
              </a:r>
              <a:endParaRPr b="0" lang="en-CA" sz="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" name="矩形 13"/>
            <p:cNvSpPr/>
            <p:nvPr/>
          </p:nvSpPr>
          <p:spPr>
            <a:xfrm>
              <a:off x="12291840" y="3207240"/>
              <a:ext cx="475560" cy="399240"/>
            </a:xfrm>
            <a:prstGeom prst="rect">
              <a:avLst/>
            </a:prstGeom>
            <a:solidFill>
              <a:srgbClr val="c8102e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PANTONE 186C</a:t>
              </a:r>
              <a:endParaRPr b="0" lang="en-CA" sz="5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200/16/46  </a:t>
              </a:r>
              <a:endParaRPr b="0" lang="en-CA" sz="5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" name="矩形 13"/>
            <p:cNvSpPr/>
            <p:nvPr/>
          </p:nvSpPr>
          <p:spPr>
            <a:xfrm>
              <a:off x="12292560" y="4258440"/>
              <a:ext cx="475560" cy="399240"/>
            </a:xfrm>
            <a:prstGeom prst="rect">
              <a:avLst/>
            </a:prstGeom>
            <a:solidFill>
              <a:srgbClr val="7f000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127/0/1</a:t>
              </a:r>
              <a:endParaRPr b="0" lang="en-CA" sz="5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" name="矩形 13"/>
            <p:cNvSpPr/>
            <p:nvPr/>
          </p:nvSpPr>
          <p:spPr>
            <a:xfrm>
              <a:off x="12292560" y="5142240"/>
              <a:ext cx="475560" cy="399240"/>
            </a:xfrm>
            <a:prstGeom prst="rect">
              <a:avLst/>
            </a:prstGeom>
            <a:solidFill>
              <a:srgbClr val="fcc800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52/200/0</a:t>
              </a:r>
              <a:endParaRPr b="0" lang="en-CA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" name="矩形 13"/>
            <p:cNvSpPr/>
            <p:nvPr/>
          </p:nvSpPr>
          <p:spPr>
            <a:xfrm>
              <a:off x="12292560" y="6021360"/>
              <a:ext cx="475560" cy="399240"/>
            </a:xfrm>
            <a:prstGeom prst="rect">
              <a:avLst/>
            </a:prstGeom>
            <a:solidFill>
              <a:srgbClr val="30b5c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RGB </a:t>
              </a:r>
              <a:br>
                <a:rPr sz="500"/>
              </a:b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48/181/197</a:t>
              </a:r>
              <a:endParaRPr b="0" lang="en-CA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" name="矩形 13"/>
            <p:cNvSpPr/>
            <p:nvPr/>
          </p:nvSpPr>
          <p:spPr>
            <a:xfrm>
              <a:off x="12798000" y="5582520"/>
              <a:ext cx="475920" cy="399240"/>
            </a:xfrm>
            <a:prstGeom prst="rect">
              <a:avLst/>
            </a:prstGeom>
            <a:solidFill>
              <a:srgbClr val="81c15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129/193/95</a:t>
              </a:r>
              <a:endParaRPr b="0" lang="en-CA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" name="矩形 13"/>
            <p:cNvSpPr/>
            <p:nvPr/>
          </p:nvSpPr>
          <p:spPr>
            <a:xfrm>
              <a:off x="12796560" y="5142240"/>
              <a:ext cx="475920" cy="399240"/>
            </a:xfrm>
            <a:prstGeom prst="rect">
              <a:avLst/>
            </a:prstGeom>
            <a:solidFill>
              <a:srgbClr val="fdd35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253/211/81</a:t>
              </a:r>
              <a:endParaRPr b="0" lang="en-CA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" name="矩形 13"/>
            <p:cNvSpPr/>
            <p:nvPr/>
          </p:nvSpPr>
          <p:spPr>
            <a:xfrm>
              <a:off x="12796560" y="6021360"/>
              <a:ext cx="475920" cy="399240"/>
            </a:xfrm>
            <a:prstGeom prst="rect">
              <a:avLst/>
            </a:prstGeom>
            <a:solidFill>
              <a:srgbClr val="56c4d2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RGB </a:t>
              </a:r>
              <a:br>
                <a:rPr sz="500"/>
              </a:b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86/196/210</a:t>
              </a:r>
              <a:endParaRPr b="0" lang="en-CA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" name="矩形 13"/>
            <p:cNvSpPr/>
            <p:nvPr/>
          </p:nvSpPr>
          <p:spPr>
            <a:xfrm>
              <a:off x="12792960" y="2765880"/>
              <a:ext cx="475920" cy="399240"/>
            </a:xfrm>
            <a:prstGeom prst="rect">
              <a:avLst/>
            </a:prstGeom>
            <a:solidFill>
              <a:srgbClr val="d3394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RGB </a:t>
              </a:r>
              <a:br>
                <a:rPr sz="500"/>
              </a:b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211/57/65</a:t>
              </a:r>
              <a:endParaRPr b="0" lang="en-CA" sz="5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" name="矩形 13"/>
            <p:cNvSpPr/>
            <p:nvPr/>
          </p:nvSpPr>
          <p:spPr>
            <a:xfrm>
              <a:off x="12792600" y="3207240"/>
              <a:ext cx="475920" cy="399240"/>
            </a:xfrm>
            <a:prstGeom prst="rect">
              <a:avLst/>
            </a:prstGeom>
            <a:solidFill>
              <a:srgbClr val="d33859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RGB </a:t>
              </a:r>
              <a:endParaRPr b="0" lang="en-CA" sz="5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211/56/89</a:t>
              </a:r>
              <a:endParaRPr b="0" lang="en-CA" sz="5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8" name="矩形 13"/>
            <p:cNvSpPr/>
            <p:nvPr/>
          </p:nvSpPr>
          <p:spPr>
            <a:xfrm>
              <a:off x="13280040" y="3818520"/>
              <a:ext cx="475560" cy="399240"/>
            </a:xfrm>
            <a:prstGeom prst="rect">
              <a:avLst/>
            </a:prstGeom>
            <a:solidFill>
              <a:srgbClr val="dd80aa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595757"/>
                  </a:solidFill>
                  <a:effectLst/>
                  <a:uFillTx/>
                  <a:latin typeface="Arial"/>
                  <a:ea typeface="Arial"/>
                </a:rPr>
                <a:t>RGB 221/128/170</a:t>
              </a:r>
              <a:endParaRPr b="0" lang="en-CA" sz="5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9" name="矩形 13"/>
            <p:cNvSpPr/>
            <p:nvPr/>
          </p:nvSpPr>
          <p:spPr>
            <a:xfrm>
              <a:off x="13280040" y="4263120"/>
              <a:ext cx="475560" cy="399240"/>
            </a:xfrm>
            <a:prstGeom prst="rect">
              <a:avLst/>
            </a:prstGeom>
            <a:solidFill>
              <a:srgbClr val="bf8082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tabLst>
                  <a:tab algn="l" pos="0"/>
                </a:tabLst>
              </a:pPr>
              <a:r>
                <a:rPr b="1" lang="en-US" sz="500" strike="noStrike" u="none">
                  <a:solidFill>
                    <a:srgbClr val="595757"/>
                  </a:solidFill>
                  <a:effectLst/>
                  <a:uFillTx/>
                  <a:latin typeface="Arial"/>
                  <a:ea typeface="Arial"/>
                </a:rPr>
                <a:t>RGB 191/128/130</a:t>
              </a:r>
              <a:endParaRPr b="0" lang="en-CA" sz="5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0" name="矩形 13"/>
            <p:cNvSpPr/>
            <p:nvPr/>
          </p:nvSpPr>
          <p:spPr>
            <a:xfrm>
              <a:off x="13280040" y="4709880"/>
              <a:ext cx="475560" cy="399240"/>
            </a:xfrm>
            <a:prstGeom prst="rect">
              <a:avLst/>
            </a:prstGeom>
            <a:solidFill>
              <a:srgbClr val="f6b78c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595757"/>
                  </a:solidFill>
                  <a:effectLst/>
                  <a:uFillTx/>
                  <a:latin typeface="Arial"/>
                  <a:ea typeface="Arial"/>
                </a:rPr>
                <a:t>RGB 246/183/140</a:t>
              </a:r>
              <a:endParaRPr b="0" lang="en-CA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1" name="矩形 13"/>
            <p:cNvSpPr/>
            <p:nvPr/>
          </p:nvSpPr>
          <p:spPr>
            <a:xfrm>
              <a:off x="13286160" y="5582520"/>
              <a:ext cx="475560" cy="399240"/>
            </a:xfrm>
            <a:prstGeom prst="rect">
              <a:avLst/>
            </a:prstGeom>
            <a:solidFill>
              <a:srgbClr val="afd89c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595757"/>
                  </a:solidFill>
                  <a:effectLst/>
                  <a:uFillTx/>
                  <a:latin typeface="Arial"/>
                  <a:ea typeface="Arial"/>
                </a:rPr>
                <a:t>RGB 176/216/156</a:t>
              </a:r>
              <a:endParaRPr b="0" lang="en-CA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2" name="矩形 13"/>
            <p:cNvSpPr/>
            <p:nvPr/>
          </p:nvSpPr>
          <p:spPr>
            <a:xfrm>
              <a:off x="13284720" y="5142240"/>
              <a:ext cx="475560" cy="399240"/>
            </a:xfrm>
            <a:prstGeom prst="rect">
              <a:avLst/>
            </a:prstGeom>
            <a:solidFill>
              <a:srgbClr val="fde397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595757"/>
                  </a:solidFill>
                  <a:effectLst/>
                  <a:uFillTx/>
                  <a:latin typeface="Arial"/>
                  <a:ea typeface="Arial"/>
                </a:rPr>
                <a:t>RGB 253/227/181</a:t>
              </a:r>
              <a:endParaRPr b="0" lang="en-CA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3" name="矩形 13"/>
            <p:cNvSpPr/>
            <p:nvPr/>
          </p:nvSpPr>
          <p:spPr>
            <a:xfrm>
              <a:off x="13284720" y="6021360"/>
              <a:ext cx="475560" cy="399240"/>
            </a:xfrm>
            <a:prstGeom prst="rect">
              <a:avLst/>
            </a:prstGeom>
            <a:solidFill>
              <a:srgbClr val="94dae2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595757"/>
                  </a:solidFill>
                  <a:effectLst/>
                  <a:uFillTx/>
                  <a:latin typeface="Arial"/>
                  <a:ea typeface="Arial"/>
                </a:rPr>
                <a:t>RGB 148/218/226</a:t>
              </a:r>
              <a:endParaRPr b="0" lang="en-CA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4" name="矩形 13"/>
            <p:cNvSpPr/>
            <p:nvPr/>
          </p:nvSpPr>
          <p:spPr>
            <a:xfrm>
              <a:off x="13281120" y="2765880"/>
              <a:ext cx="475560" cy="399240"/>
            </a:xfrm>
            <a:prstGeom prst="rect">
              <a:avLst/>
            </a:prstGeom>
            <a:solidFill>
              <a:srgbClr val="e28189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595757"/>
                  </a:solidFill>
                  <a:effectLst/>
                  <a:uFillTx/>
                  <a:latin typeface="Arial"/>
                  <a:ea typeface="Arial"/>
                </a:rPr>
                <a:t>RGB 226/129/137</a:t>
              </a:r>
              <a:endParaRPr b="0" lang="en-CA" sz="5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5" name="矩形 13"/>
            <p:cNvSpPr/>
            <p:nvPr/>
          </p:nvSpPr>
          <p:spPr>
            <a:xfrm>
              <a:off x="13280760" y="3207240"/>
              <a:ext cx="475560" cy="399240"/>
            </a:xfrm>
            <a:prstGeom prst="rect">
              <a:avLst/>
            </a:prstGeom>
            <a:solidFill>
              <a:srgbClr val="e28198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595757"/>
                  </a:solidFill>
                  <a:effectLst/>
                  <a:uFillTx/>
                  <a:latin typeface="Arial"/>
                  <a:ea typeface="Arial"/>
                </a:rPr>
                <a:t>RGB 226/129/152</a:t>
              </a:r>
              <a:endParaRPr b="0" lang="en-CA" sz="5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6" name="矩形 13"/>
            <p:cNvSpPr/>
            <p:nvPr/>
          </p:nvSpPr>
          <p:spPr>
            <a:xfrm>
              <a:off x="13767120" y="3818520"/>
              <a:ext cx="476280" cy="399240"/>
            </a:xfrm>
            <a:prstGeom prst="rect">
              <a:avLst/>
            </a:prstGeom>
            <a:solidFill>
              <a:srgbClr val="ebb3cc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595757"/>
                  </a:solidFill>
                  <a:effectLst/>
                  <a:uFillTx/>
                  <a:latin typeface="Arial"/>
                  <a:ea typeface="Arial"/>
                </a:rPr>
                <a:t>RGB 235/179/204</a:t>
              </a:r>
              <a:endParaRPr b="0" lang="en-CA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7" name="矩形 13"/>
            <p:cNvSpPr/>
            <p:nvPr/>
          </p:nvSpPr>
          <p:spPr>
            <a:xfrm>
              <a:off x="13767120" y="4263120"/>
              <a:ext cx="476280" cy="399240"/>
            </a:xfrm>
            <a:prstGeom prst="rect">
              <a:avLst/>
            </a:prstGeom>
            <a:solidFill>
              <a:srgbClr val="d8b3b3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tabLst>
                  <a:tab algn="l" pos="0"/>
                </a:tabLst>
              </a:pPr>
              <a:r>
                <a:rPr b="1" lang="en-US" sz="500" strike="noStrike" u="none">
                  <a:solidFill>
                    <a:srgbClr val="595757"/>
                  </a:solidFill>
                  <a:effectLst/>
                  <a:uFillTx/>
                  <a:latin typeface="Arial"/>
                  <a:ea typeface="Arial"/>
                </a:rPr>
                <a:t>RGB 216/179/179</a:t>
              </a:r>
              <a:endParaRPr b="0" lang="en-CA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8" name="矩形 13"/>
            <p:cNvSpPr/>
            <p:nvPr/>
          </p:nvSpPr>
          <p:spPr>
            <a:xfrm>
              <a:off x="13767120" y="4709880"/>
              <a:ext cx="476280" cy="399240"/>
            </a:xfrm>
            <a:prstGeom prst="rect">
              <a:avLst/>
            </a:prstGeom>
            <a:solidFill>
              <a:srgbClr val="fad3bb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595757"/>
                  </a:solidFill>
                  <a:effectLst/>
                  <a:uFillTx/>
                  <a:latin typeface="Arial"/>
                  <a:ea typeface="Arial"/>
                </a:rPr>
                <a:t>RGB 250/211/187</a:t>
              </a:r>
              <a:endParaRPr b="0" lang="en-CA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9" name="矩形 13"/>
            <p:cNvSpPr/>
            <p:nvPr/>
          </p:nvSpPr>
          <p:spPr>
            <a:xfrm>
              <a:off x="13772880" y="5582520"/>
              <a:ext cx="476280" cy="399240"/>
            </a:xfrm>
            <a:prstGeom prst="rect">
              <a:avLst/>
            </a:prstGeom>
            <a:solidFill>
              <a:srgbClr val="d0e8c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595757"/>
                  </a:solidFill>
                  <a:effectLst/>
                  <a:uFillTx/>
                  <a:latin typeface="Arial"/>
                  <a:ea typeface="Arial"/>
                </a:rPr>
                <a:t>RGB 208/232/196</a:t>
              </a:r>
              <a:endParaRPr b="0" lang="en-CA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0" name="矩形 13"/>
            <p:cNvSpPr/>
            <p:nvPr/>
          </p:nvSpPr>
          <p:spPr>
            <a:xfrm>
              <a:off x="13771440" y="5142240"/>
              <a:ext cx="476280" cy="399240"/>
            </a:xfrm>
            <a:prstGeom prst="rect">
              <a:avLst/>
            </a:prstGeom>
            <a:solidFill>
              <a:srgbClr val="feeec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595757"/>
                  </a:solidFill>
                  <a:effectLst/>
                  <a:uFillTx/>
                  <a:latin typeface="Arial"/>
                  <a:ea typeface="Arial"/>
                </a:rPr>
                <a:t>RGB 254/238/193</a:t>
              </a:r>
              <a:endParaRPr b="0" lang="en-CA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1" name="矩形 13"/>
            <p:cNvSpPr/>
            <p:nvPr/>
          </p:nvSpPr>
          <p:spPr>
            <a:xfrm>
              <a:off x="13771440" y="6021360"/>
              <a:ext cx="476280" cy="399240"/>
            </a:xfrm>
            <a:prstGeom prst="rect">
              <a:avLst/>
            </a:prstGeom>
            <a:solidFill>
              <a:srgbClr val="bee9ee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595757"/>
                  </a:solidFill>
                  <a:effectLst/>
                  <a:uFillTx/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trike="noStrike" u="none">
                  <a:solidFill>
                    <a:srgbClr val="595757"/>
                  </a:solidFill>
                  <a:effectLst/>
                  <a:uFillTx/>
                  <a:latin typeface="Arial"/>
                  <a:ea typeface="Arial"/>
                </a:rPr>
                <a:t>190/233/238</a:t>
              </a:r>
              <a:endParaRPr b="0" lang="en-CA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" name="矩形 13"/>
            <p:cNvSpPr/>
            <p:nvPr/>
          </p:nvSpPr>
          <p:spPr>
            <a:xfrm>
              <a:off x="13767840" y="2765880"/>
              <a:ext cx="476280" cy="399240"/>
            </a:xfrm>
            <a:prstGeom prst="rect">
              <a:avLst/>
            </a:prstGeom>
            <a:solidFill>
              <a:srgbClr val="eeb3b8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595757"/>
                  </a:solidFill>
                  <a:effectLst/>
                  <a:uFillTx/>
                  <a:latin typeface="Arial"/>
                  <a:ea typeface="Arial"/>
                </a:rPr>
                <a:t>RGB 239/178/184</a:t>
              </a:r>
              <a:endParaRPr b="0" lang="en-CA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" name="矩形 13"/>
            <p:cNvSpPr/>
            <p:nvPr/>
          </p:nvSpPr>
          <p:spPr>
            <a:xfrm>
              <a:off x="13767480" y="3207240"/>
              <a:ext cx="476280" cy="399240"/>
            </a:xfrm>
            <a:prstGeom prst="rect">
              <a:avLst/>
            </a:prstGeom>
            <a:solidFill>
              <a:srgbClr val="eeb3c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595757"/>
                  </a:solidFill>
                  <a:effectLst/>
                  <a:uFillTx/>
                  <a:latin typeface="Arial"/>
                  <a:ea typeface="Arial"/>
                </a:rPr>
                <a:t>RGB 238/179/193</a:t>
              </a:r>
              <a:endParaRPr b="0" lang="en-CA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" name="矩形 13"/>
            <p:cNvSpPr/>
            <p:nvPr/>
          </p:nvSpPr>
          <p:spPr>
            <a:xfrm>
              <a:off x="12292560" y="6459120"/>
              <a:ext cx="308520" cy="399240"/>
            </a:xfrm>
            <a:prstGeom prst="rect">
              <a:avLst/>
            </a:prstGeom>
            <a:solidFill>
              <a:srgbClr val="22181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RGB </a:t>
              </a:r>
              <a:br>
                <a:rPr sz="500"/>
              </a:b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0/0/0</a:t>
              </a:r>
              <a:endParaRPr b="0" lang="en-CA" sz="5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" name="矩形 13"/>
            <p:cNvSpPr/>
            <p:nvPr/>
          </p:nvSpPr>
          <p:spPr>
            <a:xfrm>
              <a:off x="12621600" y="6459120"/>
              <a:ext cx="308160" cy="399240"/>
            </a:xfrm>
            <a:prstGeom prst="rect">
              <a:avLst/>
            </a:prstGeom>
            <a:solidFill>
              <a:srgbClr val="595757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RGB </a:t>
              </a:r>
              <a:endParaRPr b="0" lang="en-CA" sz="5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89/87/87</a:t>
              </a:r>
              <a:endParaRPr b="0" lang="en-CA" sz="5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" name="矩形 13"/>
            <p:cNvSpPr/>
            <p:nvPr/>
          </p:nvSpPr>
          <p:spPr>
            <a:xfrm>
              <a:off x="12951720" y="6459120"/>
              <a:ext cx="308520" cy="399240"/>
            </a:xfrm>
            <a:prstGeom prst="rect">
              <a:avLst/>
            </a:prstGeom>
            <a:solidFill>
              <a:srgbClr val="888888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RGB</a:t>
              </a:r>
              <a:endParaRPr b="0" lang="en-CA" sz="5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137/137/</a:t>
              </a:r>
              <a:br>
                <a:rPr sz="500"/>
              </a:b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137</a:t>
              </a:r>
              <a:endParaRPr b="0" lang="en-CA" sz="5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7" name="矩形 13"/>
            <p:cNvSpPr/>
            <p:nvPr/>
          </p:nvSpPr>
          <p:spPr>
            <a:xfrm>
              <a:off x="13281480" y="6459120"/>
              <a:ext cx="308520" cy="399240"/>
            </a:xfrm>
            <a:prstGeom prst="rect">
              <a:avLst/>
            </a:prstGeom>
            <a:solidFill>
              <a:srgbClr val="b5b5b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RGB</a:t>
              </a:r>
              <a:endParaRPr b="0" lang="en-CA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181/181/</a:t>
              </a:r>
              <a:br>
                <a:rPr sz="500"/>
              </a:b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181</a:t>
              </a:r>
              <a:endParaRPr b="0" lang="en-CA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8" name="矩形 13"/>
            <p:cNvSpPr/>
            <p:nvPr/>
          </p:nvSpPr>
          <p:spPr>
            <a:xfrm>
              <a:off x="13608000" y="6459120"/>
              <a:ext cx="308880" cy="399240"/>
            </a:xfrm>
            <a:prstGeom prst="rect">
              <a:avLst/>
            </a:prstGeom>
            <a:solidFill>
              <a:srgbClr val="dddddd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595757"/>
                  </a:solidFill>
                  <a:effectLst/>
                  <a:uFillTx/>
                  <a:latin typeface="Arial"/>
                  <a:ea typeface="Arial"/>
                </a:rPr>
                <a:t>RGB 221/221/</a:t>
              </a:r>
              <a:br>
                <a:rPr sz="500"/>
              </a:br>
              <a:r>
                <a:rPr b="1" lang="en-US" sz="500" strike="noStrike" u="none">
                  <a:solidFill>
                    <a:srgbClr val="595757"/>
                  </a:solidFill>
                  <a:effectLst/>
                  <a:uFillTx/>
                  <a:latin typeface="Arial"/>
                  <a:ea typeface="Arial"/>
                </a:rPr>
                <a:t>221</a:t>
              </a:r>
              <a:endParaRPr b="0" lang="en-CA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9" name="矩形 13"/>
            <p:cNvSpPr/>
            <p:nvPr/>
          </p:nvSpPr>
          <p:spPr>
            <a:xfrm>
              <a:off x="13934160" y="6459120"/>
              <a:ext cx="308520" cy="39924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b5b5b5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595757"/>
                  </a:solidFill>
                  <a:effectLst/>
                  <a:uFillTx/>
                  <a:latin typeface="Arial"/>
                  <a:ea typeface="Arial"/>
                </a:rPr>
                <a:t>RGB</a:t>
              </a:r>
              <a:endParaRPr b="0" lang="en-CA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595757"/>
                  </a:solidFill>
                  <a:effectLst/>
                  <a:uFillTx/>
                  <a:latin typeface="Arial"/>
                  <a:ea typeface="Arial"/>
                </a:rPr>
                <a:t>255/255/</a:t>
              </a:r>
              <a:br>
                <a:rPr sz="500"/>
              </a:br>
              <a:r>
                <a:rPr b="1" lang="en-US" sz="500" strike="noStrike" u="none">
                  <a:solidFill>
                    <a:srgbClr val="595757"/>
                  </a:solidFill>
                  <a:effectLst/>
                  <a:uFillTx/>
                  <a:latin typeface="Arial"/>
                  <a:ea typeface="Arial"/>
                </a:rPr>
                <a:t>255</a:t>
              </a:r>
              <a:endParaRPr b="0" lang="en-CA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285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1" lang="en-US" sz="4400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Click to edit the title text format</a:t>
            </a:r>
            <a:endParaRPr b="1" lang="en-US" sz="4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</p:txBody>
      </p:sp>
      <p:sp>
        <p:nvSpPr>
          <p:cNvPr id="81" name="直线连接符 14"/>
          <p:cNvSpPr/>
          <p:nvPr/>
        </p:nvSpPr>
        <p:spPr>
          <a:xfrm flipH="1">
            <a:off x="307080" y="1384920"/>
            <a:ext cx="2048040" cy="0"/>
          </a:xfrm>
          <a:prstGeom prst="line">
            <a:avLst/>
          </a:prstGeom>
          <a:ln w="29160">
            <a:solidFill>
              <a:srgbClr val="c7000b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360" rIns="90360" tIns="-45360" bIns="-45360" anchor="t" anchorCtr="1">
            <a:noAutofit/>
          </a:bodyPr>
          <a:p>
            <a:endParaRPr b="0" lang="en-C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325440" y="1828800"/>
            <a:ext cx="10770480" cy="441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ctr" pos="1208160"/>
              </a:tabLst>
            </a:pPr>
            <a:r>
              <a:rPr b="0" lang="en-US" sz="4000" strike="noStrike" u="none">
                <a:solidFill>
                  <a:srgbClr val="1d1d1a"/>
                </a:solidFill>
                <a:effectLst/>
                <a:uFillTx/>
                <a:latin typeface="Arial"/>
                <a:ea typeface="Microsoft YaHei"/>
              </a:rPr>
              <a:t>Click to edit Master text style</a:t>
            </a:r>
            <a:endParaRPr b="0" lang="en-US" sz="40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lvl="1" marL="864000" indent="-3240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SzPct val="75000"/>
              <a:buFont typeface="Symbol" charset="2"/>
              <a:buChar char=""/>
              <a:tabLst>
                <a:tab algn="ctr" pos="1208160"/>
              </a:tabLst>
            </a:pPr>
            <a:r>
              <a:rPr b="0" lang="en-US" sz="3600" strike="noStrike" u="none">
                <a:solidFill>
                  <a:srgbClr val="1d1d1a"/>
                </a:solidFill>
                <a:effectLst/>
                <a:uFillTx/>
                <a:latin typeface="Arial"/>
                <a:ea typeface="Microsoft YaHei"/>
              </a:rPr>
              <a:t>Click to edit Master text style</a:t>
            </a:r>
            <a:endParaRPr b="0" lang="en-US" sz="36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lvl="2" marL="1296000" indent="-2880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ctr" pos="1208160"/>
              </a:tabLst>
            </a:pPr>
            <a:r>
              <a:rPr b="0" lang="en-US" sz="2600" strike="noStrike" u="none">
                <a:solidFill>
                  <a:srgbClr val="1d1d1a"/>
                </a:solidFill>
                <a:effectLst/>
                <a:uFillTx/>
                <a:latin typeface="Arial"/>
                <a:ea typeface="Microsoft YaHei"/>
              </a:rPr>
              <a:t>Click to edit Master text style</a:t>
            </a:r>
            <a:endParaRPr b="0" lang="en-US" sz="26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lvl="3" marL="1728000" indent="0">
              <a:lnSpc>
                <a:spcPct val="90000"/>
              </a:lnSpc>
              <a:spcBef>
                <a:spcPts val="567"/>
              </a:spcBef>
              <a:buNone/>
              <a:tabLst>
                <a:tab algn="ctr" pos="1208160"/>
              </a:tabLst>
            </a:pPr>
            <a:r>
              <a:rPr b="0" lang="en-US" sz="1300" strike="noStrike" u="none">
                <a:solidFill>
                  <a:srgbClr val="1d1d1a"/>
                </a:solidFill>
                <a:effectLst/>
                <a:uFillTx/>
                <a:latin typeface="Arial"/>
                <a:ea typeface="Microsoft YaHei"/>
              </a:rPr>
              <a:t> </a:t>
            </a:r>
            <a:endParaRPr b="0" lang="en-US" sz="13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</p:txBody>
      </p:sp>
      <p:sp>
        <p:nvSpPr>
          <p:cNvPr id="83" name="TextBox 3"/>
          <p:cNvSpPr/>
          <p:nvPr/>
        </p:nvSpPr>
        <p:spPr>
          <a:xfrm>
            <a:off x="680040" y="6431400"/>
            <a:ext cx="35827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trike="noStrike" u="none">
                <a:solidFill>
                  <a:srgbClr val="1d1d1b"/>
                </a:solidFill>
                <a:effectLst/>
                <a:uFillTx/>
                <a:latin typeface="Poppins ExtraLight"/>
              </a:rPr>
              <a:t>https://OneOffice.ca</a:t>
            </a:r>
            <a:endParaRPr b="1" lang="en-CA" sz="1200" strike="noStrike" u="none">
              <a:solidFill>
                <a:srgbClr val="000000"/>
              </a:solidFill>
              <a:effectLst/>
              <a:uFillTx/>
              <a:latin typeface="Poppins ExtraLight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Quote">
    <p:bg>
      <p:bgPr>
        <a:solidFill>
          <a:srgbClr val="19344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5416920" y="921600"/>
            <a:ext cx="1353600" cy="1353600"/>
          </a:xfrm>
          <a:prstGeom prst="flowChartConnector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C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CA" sz="586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CA" sz="586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888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427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CA" sz="427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511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CA" sz="373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CA" sz="373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1131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CA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75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CA" sz="267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CA" sz="267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37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267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CA" sz="267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37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267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CA" sz="267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37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267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CA" sz="267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" name="CustomShape 10"/>
          <p:cNvSpPr/>
          <p:nvPr/>
        </p:nvSpPr>
        <p:spPr>
          <a:xfrm>
            <a:off x="5244120" y="1442880"/>
            <a:ext cx="1680120" cy="62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s" sz="9000" strike="noStrike" u="none">
                <a:solidFill>
                  <a:srgbClr val="a5b7c6"/>
                </a:solidFill>
                <a:effectLst/>
                <a:uFillTx/>
                <a:latin typeface="Roboto"/>
                <a:ea typeface="Roboto"/>
              </a:rPr>
              <a:t>“</a:t>
            </a:r>
            <a:endParaRPr b="0" lang="en-CA" sz="9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CA" sz="4800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Click to edit the title text format</a:t>
            </a:r>
            <a:endParaRPr b="0" lang="en-CA" sz="4800" strike="noStrike" u="none">
              <a:solidFill>
                <a:srgbClr val="000000"/>
              </a:solidFill>
              <a:effectLst/>
              <a:uFillTx/>
              <a:latin typeface="Poppins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469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4270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Click to edit the outline text format</a:t>
            </a:r>
            <a:endParaRPr b="0" lang="en-CA" sz="4270" strike="noStrike" u="none">
              <a:solidFill>
                <a:srgbClr val="000000"/>
              </a:solidFill>
              <a:effectLst/>
              <a:uFillTx/>
              <a:latin typeface="Poppins"/>
            </a:endParaRPr>
          </a:p>
          <a:p>
            <a:pPr lvl="1" marL="864000" indent="-324000">
              <a:spcBef>
                <a:spcPts val="151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3730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Second Outline Level</a:t>
            </a:r>
            <a:endParaRPr b="0" lang="en-CA" sz="3730" strike="noStrike" u="none">
              <a:solidFill>
                <a:srgbClr val="000000"/>
              </a:solidFill>
              <a:effectLst/>
              <a:uFillTx/>
              <a:latin typeface="Poppins"/>
            </a:endParaRPr>
          </a:p>
          <a:p>
            <a:pPr lvl="2" marL="1296000" indent="-288000">
              <a:spcBef>
                <a:spcPts val="113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Third Outline Level</a:t>
            </a:r>
            <a:endParaRPr b="0" lang="en-CA" sz="3200" strike="noStrike" u="none">
              <a:solidFill>
                <a:srgbClr val="000000"/>
              </a:solidFill>
              <a:effectLst/>
              <a:uFillTx/>
              <a:latin typeface="Poppins"/>
            </a:endParaRPr>
          </a:p>
          <a:p>
            <a:pPr lvl="3" marL="1728000" indent="-216000">
              <a:spcBef>
                <a:spcPts val="75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2670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Fourth Outline Level</a:t>
            </a:r>
            <a:endParaRPr b="0" lang="en-CA" sz="2670" strike="noStrike" u="none">
              <a:solidFill>
                <a:srgbClr val="000000"/>
              </a:solidFill>
              <a:effectLst/>
              <a:uFillTx/>
              <a:latin typeface="Poppins"/>
            </a:endParaRPr>
          </a:p>
          <a:p>
            <a:pPr lvl="4" marL="2160000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70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Fifth Outline Level</a:t>
            </a:r>
            <a:endParaRPr b="0" lang="en-CA" sz="2670" strike="noStrike" u="none">
              <a:solidFill>
                <a:srgbClr val="000000"/>
              </a:solidFill>
              <a:effectLst/>
              <a:uFillTx/>
              <a:latin typeface="Poppins"/>
            </a:endParaRPr>
          </a:p>
          <a:p>
            <a:pPr lvl="5" marL="2592000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70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Sixth Outline Level</a:t>
            </a:r>
            <a:endParaRPr b="0" lang="en-CA" sz="2670" strike="noStrike" u="none">
              <a:solidFill>
                <a:srgbClr val="000000"/>
              </a:solidFill>
              <a:effectLst/>
              <a:uFillTx/>
              <a:latin typeface="Poppins"/>
            </a:endParaRPr>
          </a:p>
          <a:p>
            <a:pPr lvl="6" marL="3024000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70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Seventh Outline Level</a:t>
            </a:r>
            <a:endParaRPr b="0" lang="en-CA" sz="2670" strike="noStrike" u="none">
              <a:solidFill>
                <a:srgbClr val="000000"/>
              </a:solidFill>
              <a:effectLst/>
              <a:uFillTx/>
              <a:latin typeface="Poppin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CA" sz="4800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Click to edit the title text format</a:t>
            </a:r>
            <a:endParaRPr b="0" lang="en-CA" sz="4800" strike="noStrike" u="none">
              <a:solidFill>
                <a:srgbClr val="000000"/>
              </a:solidFill>
              <a:effectLst/>
              <a:uFillTx/>
              <a:latin typeface="Poppins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469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4270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Click to edit the outline text format</a:t>
            </a:r>
            <a:endParaRPr b="0" lang="en-CA" sz="4270" strike="noStrike" u="none">
              <a:solidFill>
                <a:srgbClr val="000000"/>
              </a:solidFill>
              <a:effectLst/>
              <a:uFillTx/>
              <a:latin typeface="Poppins"/>
            </a:endParaRPr>
          </a:p>
          <a:p>
            <a:pPr lvl="1" marL="864000" indent="-324000">
              <a:spcBef>
                <a:spcPts val="151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3730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Second Outline Level</a:t>
            </a:r>
            <a:endParaRPr b="0" lang="en-CA" sz="3730" strike="noStrike" u="none">
              <a:solidFill>
                <a:srgbClr val="000000"/>
              </a:solidFill>
              <a:effectLst/>
              <a:uFillTx/>
              <a:latin typeface="Poppins"/>
            </a:endParaRPr>
          </a:p>
          <a:p>
            <a:pPr lvl="2" marL="1296000" indent="-288000">
              <a:spcBef>
                <a:spcPts val="113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Third Outline Level</a:t>
            </a:r>
            <a:endParaRPr b="0" lang="en-CA" sz="3200" strike="noStrike" u="none">
              <a:solidFill>
                <a:srgbClr val="000000"/>
              </a:solidFill>
              <a:effectLst/>
              <a:uFillTx/>
              <a:latin typeface="Poppins"/>
            </a:endParaRPr>
          </a:p>
          <a:p>
            <a:pPr lvl="3" marL="1728000" indent="-216000">
              <a:spcBef>
                <a:spcPts val="75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2670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Fourth Outline Level</a:t>
            </a:r>
            <a:endParaRPr b="0" lang="en-CA" sz="2670" strike="noStrike" u="none">
              <a:solidFill>
                <a:srgbClr val="000000"/>
              </a:solidFill>
              <a:effectLst/>
              <a:uFillTx/>
              <a:latin typeface="Poppins"/>
            </a:endParaRPr>
          </a:p>
          <a:p>
            <a:pPr lvl="4" marL="2160000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70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Fifth Outline Level</a:t>
            </a:r>
            <a:endParaRPr b="0" lang="en-CA" sz="2670" strike="noStrike" u="none">
              <a:solidFill>
                <a:srgbClr val="000000"/>
              </a:solidFill>
              <a:effectLst/>
              <a:uFillTx/>
              <a:latin typeface="Poppins"/>
            </a:endParaRPr>
          </a:p>
          <a:p>
            <a:pPr lvl="5" marL="2592000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70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Sixth Outline Level</a:t>
            </a:r>
            <a:endParaRPr b="0" lang="en-CA" sz="2670" strike="noStrike" u="none">
              <a:solidFill>
                <a:srgbClr val="000000"/>
              </a:solidFill>
              <a:effectLst/>
              <a:uFillTx/>
              <a:latin typeface="Poppins"/>
            </a:endParaRPr>
          </a:p>
          <a:p>
            <a:pPr lvl="6" marL="3024000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70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Seventh Outline Level</a:t>
            </a:r>
            <a:endParaRPr b="0" lang="en-CA" sz="2670" strike="noStrike" u="none">
              <a:solidFill>
                <a:srgbClr val="000000"/>
              </a:solidFill>
              <a:effectLst/>
              <a:uFillTx/>
              <a:latin typeface="Poppins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eparator">
    <p:bg>
      <p:bgPr>
        <a:solidFill>
          <a:srgbClr val="3e606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CA" sz="4800" strike="noStrike" u="none">
                <a:solidFill>
                  <a:srgbClr val="ffffff"/>
                </a:solidFill>
                <a:effectLst/>
                <a:uFillTx/>
                <a:latin typeface="Poppins"/>
              </a:rPr>
              <a:t>Click to edit the title text format</a:t>
            </a:r>
            <a:endParaRPr b="0" lang="en-CA" sz="4800" strike="noStrike" u="none">
              <a:solidFill>
                <a:srgbClr val="ffffff"/>
              </a:solidFill>
              <a:effectLst/>
              <a:uFillTx/>
              <a:latin typeface="Poppins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469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888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4200" strike="noStrike" u="none">
                <a:solidFill>
                  <a:srgbClr val="ffffff"/>
                </a:solidFill>
                <a:effectLst/>
                <a:uFillTx/>
                <a:latin typeface="Poppins"/>
              </a:rPr>
              <a:t>Click to edit the outline text format</a:t>
            </a:r>
            <a:endParaRPr b="0" lang="en-CA" sz="4200" strike="noStrike" u="none">
              <a:solidFill>
                <a:srgbClr val="ffffff"/>
              </a:solidFill>
              <a:effectLst/>
              <a:uFillTx/>
              <a:latin typeface="Poppins"/>
            </a:endParaRPr>
          </a:p>
          <a:p>
            <a:pPr lvl="1" marL="864000" indent="-324000">
              <a:spcBef>
                <a:spcPts val="1511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CA" sz="4200" strike="noStrike" u="none">
                <a:solidFill>
                  <a:srgbClr val="ffffff"/>
                </a:solidFill>
                <a:effectLst/>
                <a:uFillTx/>
                <a:latin typeface="Poppins"/>
              </a:rPr>
              <a:t>Second Outline Level</a:t>
            </a:r>
            <a:endParaRPr b="0" lang="en-CA" sz="4200" strike="noStrike" u="none">
              <a:solidFill>
                <a:srgbClr val="ffffff"/>
              </a:solidFill>
              <a:effectLst/>
              <a:uFillTx/>
              <a:latin typeface="Poppins"/>
            </a:endParaRPr>
          </a:p>
          <a:p>
            <a:pPr lvl="2" marL="1296000" indent="-288000">
              <a:spcBef>
                <a:spcPts val="1131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4200" strike="noStrike" u="none">
                <a:solidFill>
                  <a:srgbClr val="ffffff"/>
                </a:solidFill>
                <a:effectLst/>
                <a:uFillTx/>
                <a:latin typeface="Poppins"/>
              </a:rPr>
              <a:t>Third Outline Level</a:t>
            </a:r>
            <a:endParaRPr b="0" lang="en-CA" sz="4200" strike="noStrike" u="none">
              <a:solidFill>
                <a:srgbClr val="ffffff"/>
              </a:solidFill>
              <a:effectLst/>
              <a:uFillTx/>
              <a:latin typeface="Poppins"/>
            </a:endParaRPr>
          </a:p>
          <a:p>
            <a:pPr lvl="3" marL="1728000" indent="-216000">
              <a:spcBef>
                <a:spcPts val="75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CA" sz="4200" strike="noStrike" u="none">
                <a:solidFill>
                  <a:srgbClr val="ffffff"/>
                </a:solidFill>
                <a:effectLst/>
                <a:uFillTx/>
                <a:latin typeface="Poppins"/>
              </a:rPr>
              <a:t>Fourth Outline Level</a:t>
            </a:r>
            <a:endParaRPr b="0" lang="en-CA" sz="4200" strike="noStrike" u="none">
              <a:solidFill>
                <a:srgbClr val="ffffff"/>
              </a:solidFill>
              <a:effectLst/>
              <a:uFillTx/>
              <a:latin typeface="Poppins"/>
            </a:endParaRPr>
          </a:p>
          <a:p>
            <a:pPr lvl="4" marL="2160000" indent="-216000">
              <a:spcBef>
                <a:spcPts val="37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4200" strike="noStrike" u="none">
                <a:solidFill>
                  <a:srgbClr val="ffffff"/>
                </a:solidFill>
                <a:effectLst/>
                <a:uFillTx/>
                <a:latin typeface="Poppins"/>
              </a:rPr>
              <a:t>Fifth Outline Level</a:t>
            </a:r>
            <a:endParaRPr b="0" lang="en-CA" sz="4200" strike="noStrike" u="none">
              <a:solidFill>
                <a:srgbClr val="ffffff"/>
              </a:solidFill>
              <a:effectLst/>
              <a:uFillTx/>
              <a:latin typeface="Poppins"/>
            </a:endParaRPr>
          </a:p>
          <a:p>
            <a:pPr lvl="5" marL="2592000" indent="-216000">
              <a:spcBef>
                <a:spcPts val="37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4200" strike="noStrike" u="none">
                <a:solidFill>
                  <a:srgbClr val="ffffff"/>
                </a:solidFill>
                <a:effectLst/>
                <a:uFillTx/>
                <a:latin typeface="Poppins"/>
              </a:rPr>
              <a:t>Sixth Outline Level</a:t>
            </a:r>
            <a:endParaRPr b="0" lang="en-CA" sz="4200" strike="noStrike" u="none">
              <a:solidFill>
                <a:srgbClr val="ffffff"/>
              </a:solidFill>
              <a:effectLst/>
              <a:uFillTx/>
              <a:latin typeface="Poppins"/>
            </a:endParaRPr>
          </a:p>
          <a:p>
            <a:pPr lvl="6" marL="3024000" indent="-216000">
              <a:spcBef>
                <a:spcPts val="37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4200" strike="noStrike" u="none">
                <a:solidFill>
                  <a:srgbClr val="ffffff"/>
                </a:solidFill>
                <a:effectLst/>
                <a:uFillTx/>
                <a:latin typeface="Poppins"/>
              </a:rPr>
              <a:t>Seventh Outline Level</a:t>
            </a:r>
            <a:endParaRPr b="0" lang="en-CA" sz="4200" strike="noStrike" u="none">
              <a:solidFill>
                <a:srgbClr val="ffffff"/>
              </a:solidFill>
              <a:effectLst/>
              <a:uFillTx/>
              <a:latin typeface="Poppins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eparator">
    <p:bg>
      <p:bgPr>
        <a:solidFill>
          <a:srgbClr val="3e606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CA" sz="4800" strike="noStrike" u="none">
                <a:solidFill>
                  <a:srgbClr val="ffffff"/>
                </a:solidFill>
                <a:effectLst/>
                <a:uFillTx/>
                <a:latin typeface="Poppins"/>
              </a:rPr>
              <a:t>Click to edit the title text format</a:t>
            </a:r>
            <a:endParaRPr b="0" lang="en-CA" sz="4800" strike="noStrike" u="none">
              <a:solidFill>
                <a:srgbClr val="ffffff"/>
              </a:solidFill>
              <a:effectLst/>
              <a:uFillTx/>
              <a:latin typeface="Poppins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469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888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4200" strike="noStrike" u="none">
                <a:solidFill>
                  <a:srgbClr val="ffffff"/>
                </a:solidFill>
                <a:effectLst/>
                <a:uFillTx/>
                <a:latin typeface="Poppins"/>
              </a:rPr>
              <a:t>Click to edit the outline text format</a:t>
            </a:r>
            <a:endParaRPr b="0" lang="en-CA" sz="4200" strike="noStrike" u="none">
              <a:solidFill>
                <a:srgbClr val="ffffff"/>
              </a:solidFill>
              <a:effectLst/>
              <a:uFillTx/>
              <a:latin typeface="Poppins"/>
            </a:endParaRPr>
          </a:p>
          <a:p>
            <a:pPr lvl="1" marL="864000" indent="-324000">
              <a:spcBef>
                <a:spcPts val="1511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CA" sz="4200" strike="noStrike" u="none">
                <a:solidFill>
                  <a:srgbClr val="ffffff"/>
                </a:solidFill>
                <a:effectLst/>
                <a:uFillTx/>
                <a:latin typeface="Poppins"/>
              </a:rPr>
              <a:t>Second Outline Level</a:t>
            </a:r>
            <a:endParaRPr b="0" lang="en-CA" sz="4200" strike="noStrike" u="none">
              <a:solidFill>
                <a:srgbClr val="ffffff"/>
              </a:solidFill>
              <a:effectLst/>
              <a:uFillTx/>
              <a:latin typeface="Poppins"/>
            </a:endParaRPr>
          </a:p>
          <a:p>
            <a:pPr lvl="2" marL="1296000" indent="-288000">
              <a:spcBef>
                <a:spcPts val="1131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4200" strike="noStrike" u="none">
                <a:solidFill>
                  <a:srgbClr val="ffffff"/>
                </a:solidFill>
                <a:effectLst/>
                <a:uFillTx/>
                <a:latin typeface="Poppins"/>
              </a:rPr>
              <a:t>Third Outline Level</a:t>
            </a:r>
            <a:endParaRPr b="0" lang="en-CA" sz="4200" strike="noStrike" u="none">
              <a:solidFill>
                <a:srgbClr val="ffffff"/>
              </a:solidFill>
              <a:effectLst/>
              <a:uFillTx/>
              <a:latin typeface="Poppins"/>
            </a:endParaRPr>
          </a:p>
          <a:p>
            <a:pPr lvl="3" marL="1728000" indent="-216000">
              <a:spcBef>
                <a:spcPts val="75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CA" sz="4200" strike="noStrike" u="none">
                <a:solidFill>
                  <a:srgbClr val="ffffff"/>
                </a:solidFill>
                <a:effectLst/>
                <a:uFillTx/>
                <a:latin typeface="Poppins"/>
              </a:rPr>
              <a:t>Fourth Outline Level</a:t>
            </a:r>
            <a:endParaRPr b="0" lang="en-CA" sz="4200" strike="noStrike" u="none">
              <a:solidFill>
                <a:srgbClr val="ffffff"/>
              </a:solidFill>
              <a:effectLst/>
              <a:uFillTx/>
              <a:latin typeface="Poppins"/>
            </a:endParaRPr>
          </a:p>
          <a:p>
            <a:pPr lvl="4" marL="2160000" indent="-216000">
              <a:spcBef>
                <a:spcPts val="37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4200" strike="noStrike" u="none">
                <a:solidFill>
                  <a:srgbClr val="ffffff"/>
                </a:solidFill>
                <a:effectLst/>
                <a:uFillTx/>
                <a:latin typeface="Poppins"/>
              </a:rPr>
              <a:t>Fifth Outline Level</a:t>
            </a:r>
            <a:endParaRPr b="0" lang="en-CA" sz="4200" strike="noStrike" u="none">
              <a:solidFill>
                <a:srgbClr val="ffffff"/>
              </a:solidFill>
              <a:effectLst/>
              <a:uFillTx/>
              <a:latin typeface="Poppins"/>
            </a:endParaRPr>
          </a:p>
          <a:p>
            <a:pPr lvl="5" marL="2592000" indent="-216000">
              <a:spcBef>
                <a:spcPts val="37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4200" strike="noStrike" u="none">
                <a:solidFill>
                  <a:srgbClr val="ffffff"/>
                </a:solidFill>
                <a:effectLst/>
                <a:uFillTx/>
                <a:latin typeface="Poppins"/>
              </a:rPr>
              <a:t>Sixth Outline Level</a:t>
            </a:r>
            <a:endParaRPr b="0" lang="en-CA" sz="4200" strike="noStrike" u="none">
              <a:solidFill>
                <a:srgbClr val="ffffff"/>
              </a:solidFill>
              <a:effectLst/>
              <a:uFillTx/>
              <a:latin typeface="Poppins"/>
            </a:endParaRPr>
          </a:p>
          <a:p>
            <a:pPr lvl="6" marL="3024000" indent="-216000">
              <a:spcBef>
                <a:spcPts val="37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4200" strike="noStrike" u="none">
                <a:solidFill>
                  <a:srgbClr val="ffffff"/>
                </a:solidFill>
                <a:effectLst/>
                <a:uFillTx/>
                <a:latin typeface="Poppins"/>
              </a:rPr>
              <a:t>Seventh Outline Level</a:t>
            </a:r>
            <a:endParaRPr b="0" lang="en-CA" sz="4200" strike="noStrike" u="none">
              <a:solidFill>
                <a:srgbClr val="ffffff"/>
              </a:solidFill>
              <a:effectLst/>
              <a:uFillTx/>
              <a:latin typeface="Poppins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" descr=""/>
          <p:cNvPicPr/>
          <p:nvPr/>
        </p:nvPicPr>
        <p:blipFill>
          <a:blip r:embed="rId2">
            <a:alphaModFix amt="70000"/>
          </a:blip>
          <a:srcRect l="0" t="2967" r="0" b="4658"/>
          <a:stretch/>
        </p:blipFill>
        <p:spPr>
          <a:xfrm>
            <a:off x="0" y="360"/>
            <a:ext cx="12193200" cy="6856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" name=""/>
          <p:cNvSpPr/>
          <p:nvPr/>
        </p:nvSpPr>
        <p:spPr>
          <a:xfrm>
            <a:off x="360" y="360"/>
            <a:ext cx="12192840" cy="6856200"/>
          </a:xfrm>
          <a:prstGeom prst="flowChartProcess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CA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8760" y="166536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1" lang="en-US" sz="6160" strike="noStrike" u="none">
                <a:solidFill>
                  <a:srgbClr val="ffffff"/>
                </a:solidFill>
                <a:effectLst/>
                <a:uFillTx/>
                <a:latin typeface="Poppins"/>
              </a:rPr>
              <a:t>Click to edit the title text format</a:t>
            </a:r>
            <a:endParaRPr b="1" lang="en-US" sz="6160" strike="noStrike" u="none">
              <a:solidFill>
                <a:srgbClr val="ffffff"/>
              </a:solidFill>
              <a:effectLst/>
              <a:uFillTx/>
              <a:latin typeface="Poppins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8760" y="2807280"/>
            <a:ext cx="10973520" cy="253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0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Poppins"/>
              </a:rPr>
              <a:t>Click to edit the outline text format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Poppins"/>
            </a:endParaRPr>
          </a:p>
          <a:p>
            <a:pPr lvl="1" marL="864000" indent="-324000">
              <a:lnSpc>
                <a:spcPct val="90000"/>
              </a:lnSpc>
              <a:spcBef>
                <a:spcPts val="110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75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US" sz="75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3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75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US" sz="75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53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75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US" sz="75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7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7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7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23" name="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9287280" y="6014880"/>
            <a:ext cx="2726640" cy="456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" name="TextBox 1">
            <a:hlinkClick r:id="rId5"/>
          </p:cNvPr>
          <p:cNvSpPr/>
          <p:nvPr/>
        </p:nvSpPr>
        <p:spPr>
          <a:xfrm>
            <a:off x="7667280" y="6517440"/>
            <a:ext cx="4458600" cy="26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Poppins ExtraLight"/>
                <a:ea typeface="DejaVu Sans"/>
                <a:hlinkClick r:id="rId6"/>
              </a:rPr>
              <a:t>© OneOffice Inc. - All Rights Reserved – www.oneoffice.ca</a:t>
            </a:r>
            <a:endParaRPr b="0" lang="en-CA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" descr=""/>
          <p:cNvPicPr/>
          <p:nvPr/>
        </p:nvPicPr>
        <p:blipFill>
          <a:blip r:embed="rId2">
            <a:alphaModFix amt="70000"/>
          </a:blip>
          <a:srcRect l="0" t="2967" r="0" b="4658"/>
          <a:stretch/>
        </p:blipFill>
        <p:spPr>
          <a:xfrm>
            <a:off x="0" y="360"/>
            <a:ext cx="12193200" cy="6856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" name=""/>
          <p:cNvSpPr/>
          <p:nvPr/>
        </p:nvSpPr>
        <p:spPr>
          <a:xfrm>
            <a:off x="360" y="360"/>
            <a:ext cx="12192840" cy="6856200"/>
          </a:xfrm>
          <a:prstGeom prst="flowChartProcess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CA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8760" y="166536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1" lang="en-US" sz="6160" strike="noStrike" u="none">
                <a:solidFill>
                  <a:srgbClr val="ffffff"/>
                </a:solidFill>
                <a:effectLst/>
                <a:uFillTx/>
                <a:latin typeface="Poppins"/>
              </a:rPr>
              <a:t>Click to edit the title text format</a:t>
            </a:r>
            <a:endParaRPr b="1" lang="en-US" sz="6160" strike="noStrike" u="none">
              <a:solidFill>
                <a:srgbClr val="ffffff"/>
              </a:solidFill>
              <a:effectLst/>
              <a:uFillTx/>
              <a:latin typeface="Poppins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8760" y="2807280"/>
            <a:ext cx="10973520" cy="253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0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Poppins"/>
              </a:rPr>
              <a:t>Click to edit the outline text format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Poppins"/>
            </a:endParaRPr>
          </a:p>
          <a:p>
            <a:pPr lvl="1" marL="864000" indent="-324000">
              <a:lnSpc>
                <a:spcPct val="90000"/>
              </a:lnSpc>
              <a:spcBef>
                <a:spcPts val="110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75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US" sz="75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3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75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US" sz="75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53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75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US" sz="75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7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7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7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18" name="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9287280" y="6014880"/>
            <a:ext cx="2726640" cy="456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" name="TextBox 1">
            <a:hlinkClick r:id="rId5"/>
          </p:cNvPr>
          <p:cNvSpPr/>
          <p:nvPr/>
        </p:nvSpPr>
        <p:spPr>
          <a:xfrm>
            <a:off x="7667280" y="6517440"/>
            <a:ext cx="4458600" cy="26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Poppins ExtraLight"/>
                <a:ea typeface="DejaVu Sans"/>
                <a:hlinkClick r:id="rId6"/>
              </a:rPr>
              <a:t>© OneOffice Inc. - All Rights Reserved – www.oneoffice.ca</a:t>
            </a:r>
            <a:endParaRPr b="0" lang="en-CA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End pag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"/>
          <p:cNvSpPr/>
          <p:nvPr/>
        </p:nvSpPr>
        <p:spPr>
          <a:xfrm>
            <a:off x="7977240" y="4800600"/>
            <a:ext cx="3223800" cy="100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1" lang="en-US" sz="1000" strike="noStrike" u="none">
                <a:solidFill>
                  <a:srgbClr val="1d1d1b"/>
                </a:solidFill>
                <a:effectLst/>
                <a:uFillTx/>
                <a:latin typeface="Poppins"/>
                <a:ea typeface="Microsoft YaHei"/>
              </a:rPr>
              <a:t>Copyright © 2025 OneOffice Inc.</a:t>
            </a:r>
            <a:br>
              <a:rPr sz="1000"/>
            </a:br>
            <a:r>
              <a:rPr b="1" lang="en-US" sz="1000" strike="noStrike" u="none">
                <a:solidFill>
                  <a:srgbClr val="1d1d1b"/>
                </a:solidFill>
                <a:effectLst/>
                <a:uFillTx/>
                <a:latin typeface="Poppins"/>
                <a:ea typeface="Microsoft YaHei"/>
              </a:rPr>
              <a:t>All Rights Reserved.</a:t>
            </a:r>
            <a:br>
              <a:rPr sz="780"/>
            </a:br>
            <a:br>
              <a:rPr sz="780"/>
            </a:br>
            <a:r>
              <a:rPr b="0" lang="en-US" sz="850" strike="noStrike" u="none">
                <a:solidFill>
                  <a:srgbClr val="1d1d1b"/>
                </a:solidFill>
                <a:effectLst/>
                <a:uFillTx/>
                <a:latin typeface="Poppins"/>
                <a:ea typeface="Microsoft YaHei"/>
              </a:rPr>
              <a:t>Any trademarks or brand names used in this document are hereby acknowledged as property of their owners.</a:t>
            </a:r>
            <a:endParaRPr b="0" lang="en-CA" sz="850" strike="noStrike" u="none">
              <a:solidFill>
                <a:srgbClr val="000000"/>
              </a:solidFill>
              <a:effectLst/>
              <a:uFillTx/>
              <a:latin typeface="Poppins"/>
            </a:endParaRPr>
          </a:p>
          <a:p>
            <a:pPr>
              <a:lnSpc>
                <a:spcPct val="115000"/>
              </a:lnSpc>
              <a:spcBef>
                <a:spcPts val="1001"/>
              </a:spcBef>
              <a:tabLst>
                <a:tab algn="l" pos="0"/>
              </a:tabLst>
            </a:pPr>
            <a:endParaRPr b="0" lang="en-CA" sz="780" strike="noStrike" u="none">
              <a:solidFill>
                <a:srgbClr val="000000"/>
              </a:solidFill>
              <a:effectLst/>
              <a:uFillTx/>
              <a:latin typeface="Poppins"/>
            </a:endParaRPr>
          </a:p>
        </p:txBody>
      </p:sp>
      <p:sp>
        <p:nvSpPr>
          <p:cNvPr id="25" name="TextBox 4"/>
          <p:cNvSpPr/>
          <p:nvPr/>
        </p:nvSpPr>
        <p:spPr>
          <a:xfrm>
            <a:off x="606600" y="1161720"/>
            <a:ext cx="5794200" cy="82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48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Thank you.</a:t>
            </a:r>
            <a:endParaRPr b="1" lang="en-CA" sz="4800" spc="-85" strike="noStrike" u="none">
              <a:solidFill>
                <a:srgbClr val="000000"/>
              </a:solidFill>
              <a:effectLst/>
              <a:uFillTx/>
              <a:latin typeface="Poppins"/>
            </a:endParaRPr>
          </a:p>
        </p:txBody>
      </p:sp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5860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Click to edit the title text format</a:t>
            </a:r>
            <a:endParaRPr b="0" lang="en-US" sz="586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120" y="2563920"/>
            <a:ext cx="670608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0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Poppins"/>
            </a:endParaRPr>
          </a:p>
          <a:p>
            <a:pPr lvl="1" marL="864000" indent="-324000">
              <a:lnSpc>
                <a:spcPct val="90000"/>
              </a:lnSpc>
              <a:spcBef>
                <a:spcPts val="112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590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Second Outline Level</a:t>
            </a:r>
            <a:endParaRPr b="0" lang="en-US" sz="2590" strike="noStrike" u="none">
              <a:solidFill>
                <a:srgbClr val="000000"/>
              </a:solidFill>
              <a:effectLst/>
              <a:uFillTx/>
              <a:latin typeface="Poppins"/>
            </a:endParaRPr>
          </a:p>
          <a:p>
            <a:pPr lvl="2" marL="1296000" indent="-288000">
              <a:lnSpc>
                <a:spcPct val="90000"/>
              </a:lnSpc>
              <a:spcBef>
                <a:spcPts val="84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40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Third Outline Level</a:t>
            </a:r>
            <a:endParaRPr b="0" lang="en-US" sz="2340" strike="noStrike" u="none">
              <a:solidFill>
                <a:srgbClr val="000000"/>
              </a:solidFill>
              <a:effectLst/>
              <a:uFillTx/>
              <a:latin typeface="Poppins"/>
            </a:endParaRPr>
          </a:p>
          <a:p>
            <a:pPr lvl="3" marL="1728000" indent="-216000">
              <a:lnSpc>
                <a:spcPct val="90000"/>
              </a:lnSpc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340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Fourth Outline Level</a:t>
            </a:r>
            <a:endParaRPr b="0" lang="en-US" sz="2340" strike="noStrike" u="none">
              <a:solidFill>
                <a:srgbClr val="000000"/>
              </a:solidFill>
              <a:effectLst/>
              <a:uFillTx/>
              <a:latin typeface="Poppins"/>
            </a:endParaRPr>
          </a:p>
          <a:p>
            <a:pPr lvl="4" marL="2160000" indent="-216000">
              <a:lnSpc>
                <a:spcPct val="90000"/>
              </a:lnSpc>
              <a:spcBef>
                <a:spcPts val="27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Poppins"/>
            </a:endParaRPr>
          </a:p>
          <a:p>
            <a:pPr lvl="5" marL="2592000" indent="-216000">
              <a:lnSpc>
                <a:spcPct val="90000"/>
              </a:lnSpc>
              <a:spcBef>
                <a:spcPts val="27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Poppins"/>
            </a:endParaRPr>
          </a:p>
          <a:p>
            <a:pPr lvl="6" marL="3024000" indent="-216000">
              <a:lnSpc>
                <a:spcPct val="90000"/>
              </a:lnSpc>
              <a:spcBef>
                <a:spcPts val="27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Poppins"/>
            </a:endParaRPr>
          </a:p>
        </p:txBody>
      </p:sp>
      <p:sp>
        <p:nvSpPr>
          <p:cNvPr id="28" name="TextBox 3"/>
          <p:cNvSpPr/>
          <p:nvPr/>
        </p:nvSpPr>
        <p:spPr>
          <a:xfrm>
            <a:off x="680040" y="6427080"/>
            <a:ext cx="35827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trike="noStrike" u="none">
                <a:solidFill>
                  <a:srgbClr val="1d1d1b"/>
                </a:solidFill>
                <a:effectLst/>
                <a:uFillTx/>
                <a:latin typeface="Poppins ExtraLight"/>
              </a:rPr>
              <a:t>https://OneOffice.ca</a:t>
            </a:r>
            <a:endParaRPr b="1" lang="en-CA" sz="1200" strike="noStrike" u="none">
              <a:solidFill>
                <a:srgbClr val="000000"/>
              </a:solidFill>
              <a:effectLst/>
              <a:uFillTx/>
              <a:latin typeface="Poppins ExtraLight"/>
            </a:endParaRPr>
          </a:p>
        </p:txBody>
      </p:sp>
      <p:pic>
        <p:nvPicPr>
          <p:cNvPr id="29" name="" descr="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8026200" y="6052320"/>
            <a:ext cx="3251880" cy="544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" name="直线连接符 14"/>
          <p:cNvSpPr/>
          <p:nvPr/>
        </p:nvSpPr>
        <p:spPr>
          <a:xfrm flipH="1">
            <a:off x="630000" y="2344320"/>
            <a:ext cx="2047680" cy="0"/>
          </a:xfrm>
          <a:prstGeom prst="line">
            <a:avLst/>
          </a:prstGeom>
          <a:ln w="29160">
            <a:solidFill>
              <a:srgbClr val="c7000b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360" rIns="90360" tIns="-45360" bIns="-45360" anchor="t" anchorCtr="1">
            <a:noAutofit/>
          </a:bodyPr>
          <a:p>
            <a:endParaRPr b="0" lang="en-C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jpe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1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2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2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2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2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2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2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2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4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4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1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8760" y="1650240"/>
            <a:ext cx="10973520" cy="1175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en-US" sz="6600" spc="-85" strike="noStrike" u="none">
                <a:solidFill>
                  <a:srgbClr val="ffffff"/>
                </a:solidFill>
                <a:effectLst/>
                <a:uFillTx/>
                <a:latin typeface="Poppins"/>
              </a:rPr>
              <a:t>Health</a:t>
            </a:r>
            <a:r>
              <a:rPr b="1" lang="en-US" sz="6600" spc="-85" strike="noStrike" u="none">
                <a:solidFill>
                  <a:srgbClr val="ffffff"/>
                </a:solidFill>
                <a:effectLst/>
                <a:uFillTx/>
                <a:latin typeface="Poppins ExtraBold"/>
              </a:rPr>
              <a:t>Care</a:t>
            </a:r>
            <a:endParaRPr b="1" lang="en-US" sz="6600" strike="noStrike" u="none">
              <a:solidFill>
                <a:srgbClr val="ffffff"/>
              </a:solidFill>
              <a:effectLst/>
              <a:uFillTx/>
              <a:latin typeface="Poppins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608760" y="2880000"/>
            <a:ext cx="9291240" cy="170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spAutoFit/>
          </a:bodyPr>
          <a:p>
            <a:pPr indent="0">
              <a:lnSpc>
                <a:spcPct val="90000"/>
              </a:lnSpc>
              <a:buNone/>
            </a:pPr>
            <a:r>
              <a:rPr b="0" lang="en-CA" sz="4000" spc="-170" strike="noStrike" u="none">
                <a:solidFill>
                  <a:srgbClr val="ffffff"/>
                </a:solidFill>
                <a:effectLst/>
                <a:uFillTx/>
                <a:latin typeface="Poppins ExtraLight"/>
              </a:rPr>
              <a:t>The complete technology solution for today’s hospitals &amp; clinics</a:t>
            </a:r>
            <a:endParaRPr b="0" lang="en-CA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357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1" lang="en-US" sz="44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Apps</a:t>
            </a:r>
            <a:endParaRPr b="1" lang="en-US" sz="4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</p:txBody>
      </p:sp>
      <p:pic>
        <p:nvPicPr>
          <p:cNvPr id="114" name="" descr=""/>
          <p:cNvPicPr/>
          <p:nvPr/>
        </p:nvPicPr>
        <p:blipFill>
          <a:blip r:embed="rId1"/>
          <a:stretch/>
        </p:blipFill>
        <p:spPr>
          <a:xfrm>
            <a:off x="4428360" y="0"/>
            <a:ext cx="316872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5" name="" descr=""/>
          <p:cNvPicPr/>
          <p:nvPr/>
        </p:nvPicPr>
        <p:blipFill>
          <a:blip r:embed="rId2"/>
          <a:stretch/>
        </p:blipFill>
        <p:spPr>
          <a:xfrm>
            <a:off x="6480720" y="0"/>
            <a:ext cx="316872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6" name="" descr=""/>
          <p:cNvPicPr/>
          <p:nvPr/>
        </p:nvPicPr>
        <p:blipFill>
          <a:blip r:embed="rId3"/>
          <a:srcRect l="0" t="8813" r="0" b="8938"/>
          <a:stretch/>
        </p:blipFill>
        <p:spPr>
          <a:xfrm>
            <a:off x="8612280" y="-80280"/>
            <a:ext cx="3988800" cy="7100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7" name=""/>
          <p:cNvSpPr txBox="1"/>
          <p:nvPr/>
        </p:nvSpPr>
        <p:spPr>
          <a:xfrm>
            <a:off x="217080" y="2088000"/>
            <a:ext cx="4775040" cy="3456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pPr marL="432000" indent="-324000"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5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Drive for Mobile</a:t>
            </a:r>
            <a:endParaRPr b="0" lang="en-CA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5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Meet for Mobile</a:t>
            </a:r>
            <a:endParaRPr b="0" lang="en-CA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5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Authentication Mobile</a:t>
            </a:r>
            <a:endParaRPr b="0" lang="en-CA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5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Desktop editor</a:t>
            </a:r>
            <a:endParaRPr b="0" lang="en-CA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5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Desktop email</a:t>
            </a:r>
            <a:endParaRPr b="0" lang="en-CA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5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Desktop sync / backup</a:t>
            </a:r>
            <a:endParaRPr b="0" lang="en-CA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393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1" lang="en-US" sz="44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Chats / Calls</a:t>
            </a:r>
            <a:endParaRPr b="1" lang="en-US" sz="4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</p:txBody>
      </p:sp>
      <p:sp>
        <p:nvSpPr>
          <p:cNvPr id="119" name=""/>
          <p:cNvSpPr txBox="1"/>
          <p:nvPr/>
        </p:nvSpPr>
        <p:spPr>
          <a:xfrm>
            <a:off x="361080" y="2088000"/>
            <a:ext cx="6083640" cy="3456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pPr marL="432000" indent="-324000"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5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End-to-end encrypted</a:t>
            </a:r>
            <a:endParaRPr b="0" lang="en-CA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5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Mobile app</a:t>
            </a:r>
            <a:endParaRPr b="0" lang="en-CA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5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Permanent chat / call links</a:t>
            </a:r>
            <a:endParaRPr b="0" lang="en-CA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5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Background blur</a:t>
            </a:r>
            <a:endParaRPr b="0" lang="en-CA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5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Integrates w/docs &amp; projects</a:t>
            </a:r>
            <a:endParaRPr b="0" lang="en-CA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0" name="" descr=""/>
          <p:cNvPicPr/>
          <p:nvPr/>
        </p:nvPicPr>
        <p:blipFill>
          <a:blip r:embed="rId1"/>
          <a:srcRect l="20664" t="0" r="0" b="0"/>
          <a:stretch/>
        </p:blipFill>
        <p:spPr>
          <a:xfrm>
            <a:off x="5509440" y="720000"/>
            <a:ext cx="8530560" cy="5376240"/>
          </a:xfrm>
          <a:prstGeom prst="rect">
            <a:avLst/>
          </a:prstGeom>
          <a:noFill/>
          <a:ln w="0">
            <a:noFill/>
          </a:ln>
          <a:effectLst>
            <a:softEdge rad="127080"/>
          </a:effectLst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512080"/>
            <a:ext cx="10973520" cy="1923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r>
              <a:rPr b="1" lang="en-CA" sz="5400" strike="noStrike" u="none">
                <a:solidFill>
                  <a:srgbClr val="ffffff"/>
                </a:solidFill>
                <a:effectLst/>
                <a:uFillTx/>
                <a:latin typeface="Poppins"/>
              </a:rPr>
              <a:t>OneOffice</a:t>
            </a:r>
            <a:r>
              <a:rPr b="1" lang="en-CA" sz="5400" strike="noStrike" u="none">
                <a:solidFill>
                  <a:srgbClr val="ffffff"/>
                </a:solidFill>
                <a:effectLst/>
                <a:uFillTx/>
                <a:latin typeface="Poppins ExtraBold"/>
              </a:rPr>
              <a:t>ERP</a:t>
            </a:r>
            <a:r>
              <a:rPr b="1" lang="en-CA" sz="5400" strike="noStrike" u="none">
                <a:solidFill>
                  <a:srgbClr val="ffffff"/>
                </a:solidFill>
                <a:effectLst/>
                <a:uFillTx/>
                <a:latin typeface="Poppins"/>
              </a:rPr>
              <a:t> </a:t>
            </a:r>
            <a:r>
              <a:rPr b="0" lang="en-CA" sz="2800" strike="noStrike" u="none">
                <a:solidFill>
                  <a:srgbClr val="ffffff"/>
                </a:solidFill>
                <a:effectLst/>
                <a:uFillTx/>
                <a:latin typeface="Poppins ExtraLight"/>
              </a:rPr>
              <a:t>– for healthcare</a:t>
            </a:r>
            <a:endParaRPr b="0" lang="en-CA" sz="2800" strike="noStrike" u="none">
              <a:solidFill>
                <a:srgbClr val="ffffff"/>
              </a:solidFill>
              <a:effectLst/>
              <a:uFillTx/>
              <a:latin typeface="Poppins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285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1" lang="en-US" sz="44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Patient Records</a:t>
            </a:r>
            <a:endParaRPr b="1" lang="en-US" sz="4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325080" y="1828440"/>
            <a:ext cx="4534920" cy="429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Full patient records</a:t>
            </a:r>
            <a:endParaRPr b="0" lang="en-US" sz="26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History</a:t>
            </a:r>
            <a:endParaRPr b="0" lang="en-US" sz="26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Visits</a:t>
            </a:r>
            <a:endParaRPr b="0" lang="en-US" sz="26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Medication history</a:t>
            </a:r>
            <a:endParaRPr b="0" lang="en-US" sz="26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Diagnosis history</a:t>
            </a:r>
            <a:endParaRPr b="0" lang="en-US" sz="26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Doctor &amp; nurse</a:t>
            </a:r>
            <a:br>
              <a:rPr sz="2600"/>
            </a:br>
            <a:r>
              <a:rPr b="0" lang="en-US" sz="26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comments</a:t>
            </a:r>
            <a:endParaRPr b="0" lang="en-US" sz="26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Additional fields </a:t>
            </a:r>
            <a:br>
              <a:rPr sz="2600"/>
            </a:br>
            <a:r>
              <a:rPr b="0" lang="en-US" sz="21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(next of kin, allergies, etc.)</a:t>
            </a:r>
            <a:endParaRPr b="0" lang="en-US" sz="21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</p:txBody>
      </p:sp>
      <p:pic>
        <p:nvPicPr>
          <p:cNvPr id="124" name="" descr=""/>
          <p:cNvPicPr/>
          <p:nvPr/>
        </p:nvPicPr>
        <p:blipFill>
          <a:blip r:embed="rId1"/>
          <a:stretch/>
        </p:blipFill>
        <p:spPr>
          <a:xfrm>
            <a:off x="4550040" y="1418400"/>
            <a:ext cx="7401960" cy="487764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" descr=""/>
          <p:cNvPicPr/>
          <p:nvPr/>
        </p:nvPicPr>
        <p:blipFill>
          <a:blip r:embed="rId1"/>
          <a:stretch/>
        </p:blipFill>
        <p:spPr>
          <a:xfrm>
            <a:off x="4122360" y="1260000"/>
            <a:ext cx="7829640" cy="4881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285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1" lang="en-US" sz="44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Practitioners</a:t>
            </a:r>
            <a:endParaRPr b="1" lang="en-US" sz="4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325080" y="1828440"/>
            <a:ext cx="5723640" cy="429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Different profiles </a:t>
            </a:r>
            <a:br>
              <a:rPr sz="2600"/>
            </a:br>
            <a:r>
              <a:rPr b="0" lang="en-US" sz="26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(doctors, nurses etc.)</a:t>
            </a:r>
            <a:endParaRPr b="0" lang="en-US" sz="26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Access permissions</a:t>
            </a:r>
            <a:endParaRPr b="0" lang="en-US" sz="26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Employee documents</a:t>
            </a:r>
            <a:endParaRPr b="0" lang="en-US" sz="26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HR management</a:t>
            </a:r>
            <a:endParaRPr b="0" lang="en-US" sz="26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Specializations</a:t>
            </a:r>
            <a:endParaRPr b="0" lang="en-US" sz="26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Schedules</a:t>
            </a:r>
            <a:endParaRPr b="0" lang="en-US" sz="26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Additional fields </a:t>
            </a:r>
            <a:br>
              <a:rPr sz="2600"/>
            </a:br>
            <a:r>
              <a:rPr b="0" lang="en-US" sz="21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(certifictions, etc.)</a:t>
            </a:r>
            <a:endParaRPr b="0" lang="en-US" sz="21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" descr=""/>
          <p:cNvPicPr/>
          <p:nvPr/>
        </p:nvPicPr>
        <p:blipFill>
          <a:blip r:embed="rId1"/>
          <a:stretch/>
        </p:blipFill>
        <p:spPr>
          <a:xfrm>
            <a:off x="4752000" y="1440000"/>
            <a:ext cx="7276320" cy="4692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285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1" lang="en-US" sz="44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Practitioner Schedule</a:t>
            </a:r>
            <a:endParaRPr b="1" lang="en-US" sz="4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217080" y="1936440"/>
            <a:ext cx="4102920" cy="3823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Availability of practitioners</a:t>
            </a:r>
            <a:endParaRPr b="0" lang="en-US" sz="26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Time / day blocking</a:t>
            </a:r>
            <a:endParaRPr b="0" lang="en-US" sz="26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Managing multiple clinics</a:t>
            </a:r>
            <a:endParaRPr b="0" lang="en-US" sz="26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Real-time booking of appointments</a:t>
            </a:r>
            <a:endParaRPr b="0" lang="en-US" sz="26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285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1" lang="en-US" sz="44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Patient Appointments</a:t>
            </a:r>
            <a:endParaRPr b="1" lang="en-US" sz="4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325080" y="2160000"/>
            <a:ext cx="363492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Real-time patient booking</a:t>
            </a:r>
            <a:endParaRPr b="0" lang="en-US" sz="26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Patient reminders and notifications</a:t>
            </a:r>
            <a:endParaRPr b="0" lang="en-US" sz="26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Real-time changes and cancellations</a:t>
            </a:r>
            <a:endParaRPr b="0" lang="en-US" sz="26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</p:txBody>
      </p:sp>
      <p:pic>
        <p:nvPicPr>
          <p:cNvPr id="133" name="" descr=""/>
          <p:cNvPicPr/>
          <p:nvPr/>
        </p:nvPicPr>
        <p:blipFill>
          <a:blip r:embed="rId1"/>
          <a:stretch/>
        </p:blipFill>
        <p:spPr>
          <a:xfrm>
            <a:off x="4068000" y="1287000"/>
            <a:ext cx="7740000" cy="514692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285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1" lang="en-US" sz="44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Patient History</a:t>
            </a:r>
            <a:endParaRPr b="1" lang="en-US" sz="4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325080" y="2152440"/>
            <a:ext cx="5723640" cy="429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Full patient history</a:t>
            </a:r>
            <a:endParaRPr b="0" lang="en-US" sz="26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Patient conditions</a:t>
            </a:r>
            <a:endParaRPr b="0" lang="en-US" sz="26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Medications</a:t>
            </a:r>
            <a:endParaRPr b="0" lang="en-US" sz="26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Allergies</a:t>
            </a:r>
            <a:endParaRPr b="0" lang="en-US" sz="26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Practitioners</a:t>
            </a:r>
            <a:endParaRPr b="0" lang="en-US" sz="26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Encounters / visits</a:t>
            </a:r>
            <a:endParaRPr b="0" lang="en-US" sz="26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Billing</a:t>
            </a:r>
            <a:endParaRPr b="0" lang="en-US" sz="26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</p:txBody>
      </p:sp>
      <p:pic>
        <p:nvPicPr>
          <p:cNvPr id="136" name="" descr=""/>
          <p:cNvPicPr/>
          <p:nvPr/>
        </p:nvPicPr>
        <p:blipFill>
          <a:blip r:embed="rId1"/>
          <a:stretch/>
        </p:blipFill>
        <p:spPr>
          <a:xfrm>
            <a:off x="4140000" y="1407960"/>
            <a:ext cx="7912440" cy="521604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285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1" lang="en-US" sz="44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Patient Visits</a:t>
            </a:r>
            <a:endParaRPr b="1" lang="en-US" sz="4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</p:txBody>
      </p:sp>
      <p:pic>
        <p:nvPicPr>
          <p:cNvPr id="138" name="" descr=""/>
          <p:cNvPicPr/>
          <p:nvPr/>
        </p:nvPicPr>
        <p:blipFill>
          <a:blip r:embed="rId1"/>
          <a:stretch/>
        </p:blipFill>
        <p:spPr>
          <a:xfrm>
            <a:off x="4176000" y="1151280"/>
            <a:ext cx="7991640" cy="5148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289080" y="2160000"/>
            <a:ext cx="4534920" cy="39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Patient visit records</a:t>
            </a:r>
            <a:endParaRPr b="0" lang="en-US" sz="26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Full details</a:t>
            </a:r>
            <a:endParaRPr b="0" lang="en-US" sz="26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Searchable</a:t>
            </a:r>
            <a:endParaRPr b="0" lang="en-US" sz="26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Linked to patient profile</a:t>
            </a:r>
            <a:endParaRPr b="0" lang="en-US" sz="26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Linked to practitioner</a:t>
            </a:r>
            <a:endParaRPr b="0" lang="en-US" sz="26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285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1" lang="en-US" sz="44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Billing</a:t>
            </a:r>
            <a:endParaRPr b="1" lang="en-US" sz="4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289080" y="2160000"/>
            <a:ext cx="3994920" cy="39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Automated billing</a:t>
            </a:r>
            <a:endParaRPr b="0" lang="en-US" sz="26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Customizable</a:t>
            </a:r>
            <a:br>
              <a:rPr sz="2600"/>
            </a:br>
            <a:r>
              <a:rPr b="0" lang="en-US" sz="26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templates</a:t>
            </a:r>
            <a:endParaRPr b="0" lang="en-US" sz="26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Payment reminders</a:t>
            </a:r>
            <a:endParaRPr b="0" lang="en-US" sz="26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Linked to patient</a:t>
            </a:r>
            <a:br>
              <a:rPr sz="2600"/>
            </a:br>
            <a:r>
              <a:rPr b="0" lang="en-US" sz="26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financials</a:t>
            </a:r>
            <a:endParaRPr b="0" lang="en-US" sz="26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</p:txBody>
      </p:sp>
      <p:pic>
        <p:nvPicPr>
          <p:cNvPr id="142" name="" descr=""/>
          <p:cNvPicPr/>
          <p:nvPr/>
        </p:nvPicPr>
        <p:blipFill>
          <a:blip r:embed="rId1"/>
          <a:stretch/>
        </p:blipFill>
        <p:spPr>
          <a:xfrm>
            <a:off x="4098600" y="1044000"/>
            <a:ext cx="8058600" cy="504000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3"/>
          <p:cNvSpPr/>
          <p:nvPr/>
        </p:nvSpPr>
        <p:spPr>
          <a:xfrm>
            <a:off x="336600" y="2470680"/>
            <a:ext cx="11520000" cy="282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s" sz="4000" strike="noStrike" u="none">
                <a:solidFill>
                  <a:srgbClr val="ffffff"/>
                </a:solidFill>
                <a:effectLst/>
                <a:uFillTx/>
                <a:latin typeface="Poppins"/>
                <a:ea typeface="Roboto Medium"/>
              </a:rPr>
              <a:t>Mission -</a:t>
            </a:r>
            <a:r>
              <a:rPr b="0" lang="es" sz="4000" strike="noStrike" u="none">
                <a:solidFill>
                  <a:srgbClr val="ffffff"/>
                </a:solidFill>
                <a:effectLst/>
                <a:uFillTx/>
                <a:latin typeface="Poppins"/>
                <a:ea typeface="Roboto Medium"/>
              </a:rPr>
              <a:t> A simple, complete &amp; secure platform to empower productive clinics</a:t>
            </a:r>
            <a:endParaRPr b="0" lang="en-CA" sz="4000" strike="noStrike" u="none">
              <a:solidFill>
                <a:srgbClr val="ffffff"/>
              </a:solidFill>
              <a:effectLst/>
              <a:uFillTx/>
              <a:latin typeface="Poppi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" descr=""/>
          <p:cNvPicPr/>
          <p:nvPr/>
        </p:nvPicPr>
        <p:blipFill>
          <a:blip r:embed="rId1"/>
          <a:stretch/>
        </p:blipFill>
        <p:spPr>
          <a:xfrm>
            <a:off x="4333680" y="1224000"/>
            <a:ext cx="7717680" cy="5040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285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1" lang="en-US" sz="44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Inventory</a:t>
            </a:r>
            <a:endParaRPr b="1" lang="en-US" sz="4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217080" y="1828440"/>
            <a:ext cx="5723640" cy="429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Full medical</a:t>
            </a:r>
            <a:br>
              <a:rPr sz="2600"/>
            </a:br>
            <a:r>
              <a:rPr b="0" lang="en-US" sz="26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equipment inventory</a:t>
            </a:r>
            <a:endParaRPr b="0" lang="en-US" sz="26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Separation based</a:t>
            </a:r>
            <a:br>
              <a:rPr sz="2600"/>
            </a:br>
            <a:r>
              <a:rPr b="0" lang="en-US" sz="26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on toxicity, radioactivity</a:t>
            </a:r>
            <a:br>
              <a:rPr sz="2600"/>
            </a:br>
            <a:r>
              <a:rPr b="0" lang="en-US" sz="26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etc.</a:t>
            </a:r>
            <a:endParaRPr b="0" lang="en-US" sz="26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Auto-replenishment</a:t>
            </a:r>
            <a:endParaRPr b="0" lang="en-US" sz="26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Live reports</a:t>
            </a:r>
            <a:endParaRPr b="0" lang="en-US" sz="26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Multi-locations</a:t>
            </a:r>
            <a:endParaRPr b="0" lang="en-US" sz="26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Transfers</a:t>
            </a:r>
            <a:endParaRPr b="0" lang="en-US" sz="26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285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1" lang="en-US" sz="44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Finances &amp; Accounting</a:t>
            </a:r>
            <a:endParaRPr b="1" lang="en-US" sz="4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253080" y="1828440"/>
            <a:ext cx="5723640" cy="429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Aft>
                <a:spcPts val="7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Dashboards</a:t>
            </a:r>
            <a:endParaRPr b="0" lang="en-US" sz="26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7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Real-time books</a:t>
            </a:r>
            <a:endParaRPr b="0" lang="en-US" sz="26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7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Chart of accounts</a:t>
            </a:r>
            <a:endParaRPr b="0" lang="en-US" sz="26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7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Journals &amp; payments</a:t>
            </a:r>
            <a:endParaRPr b="0" lang="en-US" sz="26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7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Billing &amp; pricing</a:t>
            </a:r>
            <a:endParaRPr b="0" lang="en-US" sz="26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7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Multi-currency</a:t>
            </a:r>
            <a:endParaRPr b="0" lang="en-US" sz="26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7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Auto-invoicing</a:t>
            </a:r>
            <a:endParaRPr b="0" lang="en-US" sz="26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7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Banking</a:t>
            </a:r>
            <a:endParaRPr b="0" lang="en-US" sz="26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</p:txBody>
      </p:sp>
      <p:pic>
        <p:nvPicPr>
          <p:cNvPr id="148" name="" descr=""/>
          <p:cNvPicPr/>
          <p:nvPr/>
        </p:nvPicPr>
        <p:blipFill>
          <a:blip r:embed="rId1"/>
          <a:stretch/>
        </p:blipFill>
        <p:spPr>
          <a:xfrm>
            <a:off x="4235040" y="1260000"/>
            <a:ext cx="7824960" cy="468000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321480" y="273240"/>
            <a:ext cx="109749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1" lang="en-US" sz="4400" spc="-170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Customer Relationships</a:t>
            </a:r>
            <a:endParaRPr b="1" lang="en-US" sz="4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</p:txBody>
      </p:sp>
      <p:pic>
        <p:nvPicPr>
          <p:cNvPr id="150" name="" descr=""/>
          <p:cNvPicPr/>
          <p:nvPr/>
        </p:nvPicPr>
        <p:blipFill>
          <a:blip r:embed="rId1"/>
          <a:stretch/>
        </p:blipFill>
        <p:spPr>
          <a:xfrm>
            <a:off x="3627360" y="1274040"/>
            <a:ext cx="8470080" cy="5205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289080" y="1720440"/>
            <a:ext cx="5003640" cy="468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Omnichannel</a:t>
            </a:r>
            <a:endParaRPr b="0" lang="en-US" sz="26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Automated</a:t>
            </a:r>
            <a:endParaRPr b="0" lang="en-US" sz="26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Sales efficiency</a:t>
            </a:r>
            <a:endParaRPr b="0" lang="en-US" sz="26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360 visibility</a:t>
            </a:r>
            <a:endParaRPr b="0" lang="en-US" sz="26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Quotations</a:t>
            </a:r>
            <a:endParaRPr b="0" lang="en-US" sz="26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Digital marketing</a:t>
            </a:r>
            <a:endParaRPr b="0" lang="en-US" sz="26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Social Media</a:t>
            </a:r>
            <a:endParaRPr b="0" lang="en-US" sz="26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Notifications</a:t>
            </a:r>
            <a:endParaRPr b="0" lang="en-US" sz="26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Meetings &amp; follow ups</a:t>
            </a:r>
            <a:endParaRPr b="0" lang="en-US" sz="26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321480" y="273240"/>
            <a:ext cx="109749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1" lang="en-US" sz="4400" spc="-170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Inventory &amp; Warehouses</a:t>
            </a:r>
            <a:endParaRPr b="1" lang="en-US" sz="4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</p:txBody>
      </p:sp>
      <p:pic>
        <p:nvPicPr>
          <p:cNvPr id="153" name="" descr=""/>
          <p:cNvPicPr/>
          <p:nvPr/>
        </p:nvPicPr>
        <p:blipFill>
          <a:blip r:embed="rId1"/>
          <a:stretch/>
        </p:blipFill>
        <p:spPr>
          <a:xfrm>
            <a:off x="4573440" y="1417680"/>
            <a:ext cx="7514640" cy="4630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289080" y="2008440"/>
            <a:ext cx="5003640" cy="425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Stock reports</a:t>
            </a:r>
            <a:endParaRPr b="0" lang="en-US" sz="2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Multi-warehousing</a:t>
            </a:r>
            <a:endParaRPr b="0" lang="en-US" sz="2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Item variants</a:t>
            </a:r>
            <a:endParaRPr b="0" lang="en-US" sz="2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Promotional schemes</a:t>
            </a:r>
            <a:endParaRPr b="0" lang="en-US" sz="2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Automated replenishment</a:t>
            </a:r>
            <a:endParaRPr b="0" lang="en-US" sz="2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Multi-currency accounting</a:t>
            </a:r>
            <a:endParaRPr b="0" lang="en-US" sz="2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Billing &amp; pricing</a:t>
            </a:r>
            <a:endParaRPr b="0" lang="en-US" sz="2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Credits &amp; receivables</a:t>
            </a:r>
            <a:endParaRPr b="0" lang="en-US" sz="2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321480" y="273240"/>
            <a:ext cx="109749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1" lang="en-US" sz="4400" spc="-170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Education &amp; Learning</a:t>
            </a:r>
            <a:endParaRPr b="1" lang="en-US" sz="4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289080" y="2152440"/>
            <a:ext cx="5003640" cy="378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Course documents</a:t>
            </a:r>
            <a:endParaRPr b="0" lang="en-US" sz="2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Instructors</a:t>
            </a:r>
            <a:endParaRPr b="0" lang="en-US" sz="2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Program enrollment</a:t>
            </a:r>
            <a:endParaRPr b="0" lang="en-US" sz="2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Program &amp; Courses</a:t>
            </a:r>
            <a:endParaRPr b="0" lang="en-US" sz="2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Attendance</a:t>
            </a:r>
            <a:endParaRPr b="0" lang="en-US" sz="2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Assessments</a:t>
            </a:r>
            <a:endParaRPr b="0" lang="en-US" sz="2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Role integration</a:t>
            </a:r>
            <a:endParaRPr b="0" lang="en-US" sz="2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</p:txBody>
      </p:sp>
      <p:pic>
        <p:nvPicPr>
          <p:cNvPr id="157" name="" descr=""/>
          <p:cNvPicPr/>
          <p:nvPr/>
        </p:nvPicPr>
        <p:blipFill>
          <a:blip r:embed="rId1"/>
          <a:stretch/>
        </p:blipFill>
        <p:spPr>
          <a:xfrm>
            <a:off x="4125240" y="1418040"/>
            <a:ext cx="7934760" cy="488772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321480" y="273240"/>
            <a:ext cx="109749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1" lang="en-US" sz="4400" spc="-170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Projects</a:t>
            </a:r>
            <a:endParaRPr b="1" lang="en-US" sz="4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</p:txBody>
      </p:sp>
      <p:pic>
        <p:nvPicPr>
          <p:cNvPr id="159" name="" descr=""/>
          <p:cNvPicPr/>
          <p:nvPr/>
        </p:nvPicPr>
        <p:blipFill>
          <a:blip r:embed="rId1"/>
          <a:stretch/>
        </p:blipFill>
        <p:spPr>
          <a:xfrm>
            <a:off x="4068000" y="1514520"/>
            <a:ext cx="8937360" cy="4569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289080" y="1756440"/>
            <a:ext cx="5003640" cy="4543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All-in-one PM</a:t>
            </a:r>
            <a:endParaRPr b="0" lang="en-US" sz="2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Agile projects / Kanban</a:t>
            </a:r>
            <a:endParaRPr b="0" lang="en-US" sz="2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To-dos &amp; Chats</a:t>
            </a:r>
            <a:endParaRPr b="0" lang="en-US" sz="2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Document linking</a:t>
            </a:r>
            <a:endParaRPr b="0" lang="en-US" sz="2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Emails &amp; notifications</a:t>
            </a:r>
            <a:endParaRPr b="0" lang="en-US" sz="2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Project costing</a:t>
            </a:r>
            <a:endParaRPr b="0" lang="en-US" sz="2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Profitability</a:t>
            </a:r>
            <a:endParaRPr b="0" lang="en-US" sz="2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Time-tracking</a:t>
            </a:r>
            <a:endParaRPr b="0" lang="en-US" sz="2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Billing</a:t>
            </a:r>
            <a:endParaRPr b="0" lang="en-US" sz="2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Customer access</a:t>
            </a:r>
            <a:endParaRPr b="0" lang="en-US" sz="2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393480" y="273240"/>
            <a:ext cx="109749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1" lang="en-US" sz="4400" spc="-170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Asset Management</a:t>
            </a:r>
            <a:endParaRPr b="1" lang="en-US" sz="4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361080" y="2116440"/>
            <a:ext cx="5003640" cy="3823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Asset lifecycle</a:t>
            </a:r>
            <a:endParaRPr b="0" lang="en-US" sz="2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Asset inventory</a:t>
            </a:r>
            <a:endParaRPr b="0" lang="en-US" sz="2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Purchasing</a:t>
            </a:r>
            <a:endParaRPr b="0" lang="en-US" sz="2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Selling / Disposal</a:t>
            </a:r>
            <a:endParaRPr b="0" lang="en-US" sz="2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Auto depreciation</a:t>
            </a:r>
            <a:endParaRPr b="0" lang="en-US" sz="2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Scrapping</a:t>
            </a:r>
            <a:endParaRPr b="0" lang="en-US" sz="2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Value adjustment</a:t>
            </a:r>
            <a:endParaRPr b="0" lang="en-US" sz="2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Reporting</a:t>
            </a:r>
            <a:endParaRPr b="0" lang="en-US" sz="2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0">
              <a:lnSpc>
                <a:spcPct val="90000"/>
              </a:lnSpc>
              <a:spcAft>
                <a:spcPts val="567"/>
              </a:spcAft>
              <a:buNone/>
            </a:pPr>
            <a:endParaRPr b="0" lang="en-US" sz="2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</p:txBody>
      </p:sp>
      <p:pic>
        <p:nvPicPr>
          <p:cNvPr id="163" name="" descr=""/>
          <p:cNvPicPr/>
          <p:nvPr/>
        </p:nvPicPr>
        <p:blipFill>
          <a:blip r:embed="rId1"/>
          <a:stretch/>
        </p:blipFill>
        <p:spPr>
          <a:xfrm>
            <a:off x="3936960" y="1526040"/>
            <a:ext cx="8220240" cy="499860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357480" y="273240"/>
            <a:ext cx="109749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1" lang="en-US" sz="4400" spc="-170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Helpdesk &amp; Support</a:t>
            </a:r>
            <a:endParaRPr b="1" lang="en-US" sz="4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</p:txBody>
      </p:sp>
      <p:pic>
        <p:nvPicPr>
          <p:cNvPr id="165" name="" descr=""/>
          <p:cNvPicPr/>
          <p:nvPr/>
        </p:nvPicPr>
        <p:blipFill>
          <a:blip r:embed="rId1"/>
          <a:stretch/>
        </p:blipFill>
        <p:spPr>
          <a:xfrm>
            <a:off x="4004640" y="1260000"/>
            <a:ext cx="8199360" cy="5040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217080" y="1944000"/>
            <a:ext cx="4282920" cy="39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lnSpcReduction="9999"/>
          </a:bodyPr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Omnichannel</a:t>
            </a:r>
            <a:br>
              <a:rPr sz="2400"/>
            </a:br>
            <a:r>
              <a:rPr b="0" lang="en-US" sz="24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interactions</a:t>
            </a:r>
            <a:endParaRPr b="0" lang="en-US" sz="2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Customer tickets</a:t>
            </a:r>
            <a:endParaRPr b="0" lang="en-US" sz="2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Automate ticket</a:t>
            </a:r>
            <a:br>
              <a:rPr sz="2400"/>
            </a:br>
            <a:r>
              <a:rPr b="0" lang="en-US" sz="24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assignments</a:t>
            </a:r>
            <a:endParaRPr b="0" lang="en-US" sz="2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Team performance</a:t>
            </a:r>
            <a:endParaRPr b="0" lang="en-US" sz="2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SLAs</a:t>
            </a:r>
            <a:endParaRPr b="0" lang="en-US" sz="2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Knowledge base</a:t>
            </a:r>
            <a:endParaRPr b="0" lang="en-US" sz="2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Scheduling Maintenance</a:t>
            </a:r>
            <a:br>
              <a:rPr sz="2400"/>
            </a:br>
            <a:r>
              <a:rPr b="0" lang="en-US" sz="24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Visits</a:t>
            </a:r>
            <a:endParaRPr b="0" lang="en-US" sz="2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0">
              <a:lnSpc>
                <a:spcPct val="90000"/>
              </a:lnSpc>
              <a:spcAft>
                <a:spcPts val="425"/>
              </a:spcAft>
              <a:buNone/>
            </a:pPr>
            <a:endParaRPr b="0" lang="en-US" sz="2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0">
              <a:lnSpc>
                <a:spcPct val="90000"/>
              </a:lnSpc>
              <a:spcAft>
                <a:spcPts val="425"/>
              </a:spcAft>
              <a:buNone/>
            </a:pPr>
            <a:endParaRPr b="0" lang="en-US" sz="2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321480" y="273240"/>
            <a:ext cx="109749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1" lang="en-US" sz="4400" spc="-170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Human Resources</a:t>
            </a:r>
            <a:endParaRPr b="1" lang="en-US" sz="4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/>
          </p:nvPr>
        </p:nvSpPr>
        <p:spPr>
          <a:xfrm>
            <a:off x="289080" y="1756440"/>
            <a:ext cx="5003640" cy="468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Talent acquisition</a:t>
            </a:r>
            <a:endParaRPr b="0" lang="en-US" sz="2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Employees</a:t>
            </a:r>
            <a:endParaRPr b="0" lang="en-US" sz="2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Training</a:t>
            </a:r>
            <a:endParaRPr b="0" lang="en-US" sz="2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KPIs</a:t>
            </a:r>
            <a:endParaRPr b="0" lang="en-US" sz="2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Expenses</a:t>
            </a:r>
            <a:endParaRPr b="0" lang="en-US" sz="2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Attendance</a:t>
            </a:r>
            <a:endParaRPr b="0" lang="en-US" sz="2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Leaves</a:t>
            </a:r>
            <a:endParaRPr b="0" lang="en-US" sz="2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Payroll &amp; taxes</a:t>
            </a:r>
            <a:endParaRPr b="0" lang="en-US" sz="2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Salary structures</a:t>
            </a:r>
            <a:endParaRPr b="0" lang="en-US" sz="2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Timesheets</a:t>
            </a:r>
            <a:endParaRPr b="0" lang="en-US" sz="2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Variable pay</a:t>
            </a:r>
            <a:endParaRPr b="0" lang="en-US" sz="2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</p:txBody>
      </p:sp>
      <p:pic>
        <p:nvPicPr>
          <p:cNvPr id="169" name="" descr=""/>
          <p:cNvPicPr/>
          <p:nvPr/>
        </p:nvPicPr>
        <p:blipFill>
          <a:blip r:embed="rId1"/>
          <a:stretch/>
        </p:blipFill>
        <p:spPr>
          <a:xfrm>
            <a:off x="4068000" y="1382040"/>
            <a:ext cx="7958520" cy="497232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" descr=""/>
          <p:cNvPicPr/>
          <p:nvPr/>
        </p:nvPicPr>
        <p:blipFill>
          <a:blip r:embed="rId1"/>
          <a:srcRect l="0" t="4427" r="0" b="11210"/>
          <a:stretch/>
        </p:blipFill>
        <p:spPr>
          <a:xfrm>
            <a:off x="0" y="0"/>
            <a:ext cx="12193200" cy="685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1" name="CustomShape 23"/>
          <p:cNvSpPr/>
          <p:nvPr/>
        </p:nvSpPr>
        <p:spPr>
          <a:xfrm>
            <a:off x="0" y="3916800"/>
            <a:ext cx="6018840" cy="1007640"/>
          </a:xfrm>
          <a:prstGeom prst="rect">
            <a:avLst/>
          </a:prstGeom>
          <a:solidFill>
            <a:srgbClr val="a5b7c6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CA" sz="4400" strike="noStrike" u="none">
              <a:solidFill>
                <a:srgbClr val="000000"/>
              </a:solidFill>
              <a:effectLst/>
              <a:uFillTx/>
              <a:latin typeface="Poppins"/>
            </a:endParaRPr>
          </a:p>
        </p:txBody>
      </p:sp>
      <p:sp>
        <p:nvSpPr>
          <p:cNvPr id="172" name="CustomShape 10"/>
          <p:cNvSpPr/>
          <p:nvPr/>
        </p:nvSpPr>
        <p:spPr>
          <a:xfrm>
            <a:off x="383400" y="3780000"/>
            <a:ext cx="7166880" cy="122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" sz="4400" spc="-85" strike="noStrike" u="none">
                <a:solidFill>
                  <a:srgbClr val="ffffff"/>
                </a:solidFill>
                <a:effectLst/>
                <a:uFillTx/>
                <a:latin typeface="Poppins"/>
                <a:ea typeface="Roboto"/>
              </a:rPr>
              <a:t>Productive ...</a:t>
            </a:r>
            <a:endParaRPr b="0" lang="en-CA" sz="4400" spc="-85" strike="noStrike" u="none">
              <a:solidFill>
                <a:srgbClr val="000000"/>
              </a:solidFill>
              <a:effectLst/>
              <a:uFillTx/>
              <a:latin typeface="Poppins"/>
            </a:endParaRPr>
          </a:p>
        </p:txBody>
      </p:sp>
      <p:sp>
        <p:nvSpPr>
          <p:cNvPr id="173" name="CustomShape 20"/>
          <p:cNvSpPr/>
          <p:nvPr/>
        </p:nvSpPr>
        <p:spPr>
          <a:xfrm>
            <a:off x="0" y="5010480"/>
            <a:ext cx="9000000" cy="1007280"/>
          </a:xfrm>
          <a:prstGeom prst="rect">
            <a:avLst/>
          </a:prstGeom>
          <a:solidFill>
            <a:srgbClr val="193441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CA" sz="4400" strike="noStrike" u="none">
              <a:solidFill>
                <a:srgbClr val="ffffff"/>
              </a:solidFill>
              <a:effectLst/>
              <a:uFillTx/>
              <a:latin typeface="Poppins"/>
            </a:endParaRPr>
          </a:p>
        </p:txBody>
      </p:sp>
      <p:sp>
        <p:nvSpPr>
          <p:cNvPr id="174" name="CustomShape 39"/>
          <p:cNvSpPr/>
          <p:nvPr/>
        </p:nvSpPr>
        <p:spPr>
          <a:xfrm>
            <a:off x="384120" y="4853160"/>
            <a:ext cx="8075880" cy="122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s" sz="4400" spc="-85" strike="noStrike" u="none">
                <a:solidFill>
                  <a:srgbClr val="ffffff"/>
                </a:solidFill>
                <a:effectLst/>
                <a:uFillTx/>
                <a:latin typeface="Poppins"/>
                <a:ea typeface="Roboto"/>
              </a:rPr>
              <a:t>Patient-centric healthcare</a:t>
            </a:r>
            <a:endParaRPr b="0" lang="en-CA" sz="4400" spc="-85" strike="noStrike" u="none">
              <a:solidFill>
                <a:srgbClr val="000000"/>
              </a:solidFill>
              <a:effectLst/>
              <a:uFillTx/>
              <a:latin typeface="Poppi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4"/>
          <p:cNvSpPr/>
          <p:nvPr/>
        </p:nvSpPr>
        <p:spPr>
          <a:xfrm>
            <a:off x="474480" y="352080"/>
            <a:ext cx="5659560" cy="198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s" sz="10000" strike="noStrike" u="none">
                <a:solidFill>
                  <a:srgbClr val="193441"/>
                </a:solidFill>
                <a:effectLst/>
                <a:uFillTx/>
                <a:latin typeface="Poppins"/>
                <a:ea typeface="Roboto"/>
              </a:rPr>
              <a:t>Why?</a:t>
            </a:r>
            <a:endParaRPr b="0" lang="en-CA" sz="10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4" name="Google Shape;175;p 1" descr=""/>
          <p:cNvPicPr/>
          <p:nvPr/>
        </p:nvPicPr>
        <p:blipFill>
          <a:blip r:embed="rId1"/>
          <a:srcRect l="47406" t="0" r="658" b="0"/>
          <a:stretch/>
        </p:blipFill>
        <p:spPr>
          <a:xfrm>
            <a:off x="6863040" y="0"/>
            <a:ext cx="5324760" cy="6852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5" name="CustomShape 5"/>
          <p:cNvSpPr/>
          <p:nvPr/>
        </p:nvSpPr>
        <p:spPr>
          <a:xfrm>
            <a:off x="383760" y="3230280"/>
            <a:ext cx="6235920" cy="283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CA" sz="2600" spc="-85" strike="noStrike" u="none">
                <a:solidFill>
                  <a:srgbClr val="111111"/>
                </a:solidFill>
                <a:effectLst/>
                <a:uFillTx/>
                <a:latin typeface="Poppins"/>
                <a:ea typeface="DejaVu Sans"/>
              </a:rPr>
              <a:t>1. Complete &amp; Easy-to-use</a:t>
            </a:r>
            <a:endParaRPr b="0" lang="en-CA" sz="2600" spc="-85" strike="noStrike" u="none">
              <a:solidFill>
                <a:srgbClr val="000000"/>
              </a:solidFill>
              <a:effectLst/>
              <a:uFillTx/>
              <a:latin typeface="Poppins"/>
            </a:endParaRPr>
          </a:p>
          <a:p>
            <a:pPr>
              <a:lnSpc>
                <a:spcPct val="100000"/>
              </a:lnSpc>
            </a:pPr>
            <a:r>
              <a:rPr b="0" lang="en-CA" sz="2600" spc="-85" strike="noStrike" u="none">
                <a:solidFill>
                  <a:srgbClr val="666666"/>
                </a:solidFill>
                <a:effectLst/>
                <a:uFillTx/>
                <a:latin typeface="Poppins ExtraLight"/>
                <a:ea typeface="DejaVu Sans"/>
              </a:rPr>
              <a:t>All features in one convenient place</a:t>
            </a:r>
            <a:endParaRPr b="0" lang="en-CA" sz="2600" spc="-85" strike="noStrike" u="none">
              <a:solidFill>
                <a:srgbClr val="000000"/>
              </a:solidFill>
              <a:effectLst/>
              <a:uFillTx/>
              <a:latin typeface="Poppins"/>
            </a:endParaRPr>
          </a:p>
          <a:p>
            <a:pPr>
              <a:lnSpc>
                <a:spcPct val="100000"/>
              </a:lnSpc>
              <a:spcBef>
                <a:spcPts val="1304"/>
              </a:spcBef>
            </a:pPr>
            <a:r>
              <a:rPr b="1" lang="en-CA" sz="2600" spc="-85" strike="noStrike" u="none">
                <a:solidFill>
                  <a:srgbClr val="111111"/>
                </a:solidFill>
                <a:effectLst/>
                <a:uFillTx/>
                <a:latin typeface="Poppins"/>
                <a:ea typeface="DejaVu Sans"/>
              </a:rPr>
              <a:t>2. Secure</a:t>
            </a:r>
            <a:endParaRPr b="0" lang="en-CA" sz="2600" spc="-85" strike="noStrike" u="none">
              <a:solidFill>
                <a:srgbClr val="000000"/>
              </a:solidFill>
              <a:effectLst/>
              <a:uFillTx/>
              <a:latin typeface="Poppins"/>
            </a:endParaRPr>
          </a:p>
          <a:p>
            <a:pPr>
              <a:lnSpc>
                <a:spcPct val="100000"/>
              </a:lnSpc>
            </a:pPr>
            <a:r>
              <a:rPr b="0" lang="en-CA" sz="2600" spc="-85" strike="noStrike" u="none">
                <a:solidFill>
                  <a:srgbClr val="666666"/>
                </a:solidFill>
                <a:effectLst/>
                <a:uFillTx/>
                <a:latin typeface="Poppins ExtraLight"/>
                <a:ea typeface="DejaVu Sans"/>
              </a:rPr>
              <a:t>Private servers, end-end encryption</a:t>
            </a:r>
            <a:endParaRPr b="0" lang="en-CA" sz="2600" spc="-85" strike="noStrike" u="none">
              <a:solidFill>
                <a:srgbClr val="000000"/>
              </a:solidFill>
              <a:effectLst/>
              <a:uFillTx/>
              <a:latin typeface="Poppins"/>
            </a:endParaRPr>
          </a:p>
          <a:p>
            <a:pPr>
              <a:lnSpc>
                <a:spcPct val="100000"/>
              </a:lnSpc>
              <a:spcBef>
                <a:spcPts val="1304"/>
              </a:spcBef>
            </a:pPr>
            <a:r>
              <a:rPr b="1" lang="en-CA" sz="2600" spc="-85" strike="noStrike" u="none">
                <a:solidFill>
                  <a:srgbClr val="111111"/>
                </a:solidFill>
                <a:effectLst/>
                <a:uFillTx/>
                <a:latin typeface="Poppins"/>
                <a:ea typeface="DejaVu Sans"/>
              </a:rPr>
              <a:t>3. Cost Effective</a:t>
            </a:r>
            <a:endParaRPr b="0" lang="en-CA" sz="2600" spc="-85" strike="noStrike" u="none">
              <a:solidFill>
                <a:srgbClr val="000000"/>
              </a:solidFill>
              <a:effectLst/>
              <a:uFillTx/>
              <a:latin typeface="Poppins"/>
            </a:endParaRPr>
          </a:p>
          <a:p>
            <a:pPr>
              <a:lnSpc>
                <a:spcPct val="100000"/>
              </a:lnSpc>
            </a:pPr>
            <a:r>
              <a:rPr b="0" lang="en-CA" sz="2600" spc="-85" strike="noStrike" u="none">
                <a:solidFill>
                  <a:srgbClr val="666666"/>
                </a:solidFill>
                <a:effectLst/>
                <a:uFillTx/>
                <a:latin typeface="Poppins ExtraLight"/>
                <a:ea typeface="DejaVu Sans"/>
              </a:rPr>
              <a:t>Technology, servers, updates, IT</a:t>
            </a:r>
            <a:endParaRPr b="0" lang="en-CA" sz="2600" spc="-85" strike="noStrike" u="none">
              <a:solidFill>
                <a:srgbClr val="000000"/>
              </a:solidFill>
              <a:effectLst/>
              <a:uFillTx/>
              <a:latin typeface="Poppi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4840560" y="1852560"/>
            <a:ext cx="1445760" cy="174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14000"/>
              </a:lnSpc>
              <a:tabLst>
                <a:tab algn="l" pos="0"/>
              </a:tabLst>
            </a:pPr>
            <a:r>
              <a:rPr b="1" lang="es" sz="12000" strike="noStrike" u="none">
                <a:solidFill>
                  <a:srgbClr val="435d74"/>
                </a:solidFill>
                <a:effectLst/>
                <a:uFillTx/>
                <a:latin typeface="Poppins"/>
                <a:ea typeface="Roboto"/>
              </a:rPr>
              <a:t>“</a:t>
            </a:r>
            <a:endParaRPr b="0" lang="en-CA" sz="1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5220360" y="2090520"/>
            <a:ext cx="6412680" cy="282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br>
              <a:rPr sz="4000"/>
            </a:br>
            <a:r>
              <a:rPr b="0" lang="es" sz="4000" spc="-85" strike="noStrike" u="none">
                <a:solidFill>
                  <a:srgbClr val="193441"/>
                </a:solidFill>
                <a:effectLst/>
                <a:uFillTx/>
                <a:latin typeface="Poppins"/>
                <a:ea typeface="Roboto Medium"/>
              </a:rPr>
              <a:t>Having the </a:t>
            </a:r>
            <a:r>
              <a:rPr b="1" lang="es" sz="4000" spc="-85" strike="noStrike" u="none">
                <a:solidFill>
                  <a:srgbClr val="193441"/>
                </a:solidFill>
                <a:effectLst/>
                <a:uFillTx/>
                <a:latin typeface="Poppins"/>
                <a:ea typeface="Roboto Medium"/>
              </a:rPr>
              <a:t>right tool</a:t>
            </a:r>
            <a:r>
              <a:rPr b="0" lang="es" sz="4000" spc="-85" strike="noStrike" u="none">
                <a:solidFill>
                  <a:srgbClr val="193441"/>
                </a:solidFill>
                <a:effectLst/>
                <a:uFillTx/>
                <a:latin typeface="Poppins"/>
                <a:ea typeface="Roboto Medium"/>
              </a:rPr>
              <a:t> for the job is </a:t>
            </a:r>
            <a:r>
              <a:rPr b="1" lang="es" sz="4000" spc="-85" strike="noStrike" u="none">
                <a:solidFill>
                  <a:srgbClr val="193441"/>
                </a:solidFill>
                <a:effectLst/>
                <a:uFillTx/>
                <a:latin typeface="Poppins"/>
                <a:ea typeface="Roboto Medium"/>
              </a:rPr>
              <a:t>half the battle</a:t>
            </a:r>
            <a:endParaRPr b="0" lang="en-CA" sz="4000" spc="-85" strike="noStrike" u="none">
              <a:solidFill>
                <a:srgbClr val="000000"/>
              </a:solidFill>
              <a:effectLst/>
              <a:uFillTx/>
              <a:latin typeface="Poppi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/>
          </p:nvPr>
        </p:nvSpPr>
        <p:spPr>
          <a:xfrm>
            <a:off x="540720" y="2805840"/>
            <a:ext cx="4801680" cy="1537560"/>
          </a:xfrm>
          <a:prstGeom prst="rect">
            <a:avLst/>
          </a:prstGeom>
          <a:solidFill>
            <a:srgbClr val="ffffff">
              <a:alpha val="52000"/>
            </a:srgbClr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marL="146160" indent="0"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1800" strike="noStrike" u="none">
                <a:solidFill>
                  <a:srgbClr val="1d1d1a"/>
                </a:solidFill>
                <a:effectLst/>
                <a:uFillTx/>
                <a:latin typeface="Poppins ExtraLight"/>
                <a:ea typeface="Microsoft YaHei"/>
              </a:rPr>
              <a:t>Please feel free to contact us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Poppins"/>
            </a:endParaRPr>
          </a:p>
          <a:p>
            <a:pPr marL="146160" indent="0"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2000" strike="noStrike" u="none">
                <a:solidFill>
                  <a:srgbClr val="1d1d1a"/>
                </a:solidFill>
                <a:effectLst/>
                <a:uFillTx/>
                <a:latin typeface="Poppins"/>
                <a:ea typeface="Microsoft YaHei"/>
              </a:rPr>
              <a:t>info@oneoffice.ca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Poppins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285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1" lang="en-US" sz="4400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Introduction</a:t>
            </a:r>
            <a:endParaRPr b="1" lang="en-US" sz="4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541080" y="1872000"/>
            <a:ext cx="11340360" cy="45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The modern healthcare institution needs two main platforms to operate effectively</a:t>
            </a:r>
            <a:endParaRPr b="0" lang="en-US" sz="32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lvl="1" marL="864000" indent="-324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US" sz="32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Productivity &amp; Collaboration</a:t>
            </a:r>
            <a:r>
              <a:rPr b="0" lang="en-US" sz="32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 </a:t>
            </a:r>
            <a:r>
              <a:rPr b="1" lang="en-US" sz="32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–</a:t>
            </a:r>
            <a:r>
              <a:rPr b="0" lang="en-US" sz="32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 </a:t>
            </a:r>
            <a:r>
              <a:rPr b="0" lang="en-US" sz="3200" spc="-85" strike="noStrike" u="none">
                <a:solidFill>
                  <a:srgbClr val="1d1d1a"/>
                </a:solidFill>
                <a:effectLst/>
                <a:uFillTx/>
                <a:latin typeface="Poppins ExtraLight"/>
              </a:rPr>
              <a:t>Files, Emails, Video</a:t>
            </a:r>
            <a:endParaRPr b="0" lang="en-US" sz="32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lvl="1" marL="864000" indent="-324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US" sz="32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Healthcare Management - </a:t>
            </a:r>
            <a:r>
              <a:rPr b="0" lang="en-US" sz="3200" spc="-85" strike="noStrike" u="none">
                <a:solidFill>
                  <a:srgbClr val="1d1d1a"/>
                </a:solidFill>
                <a:effectLst/>
                <a:uFillTx/>
                <a:latin typeface="Poppins ExtraLight"/>
              </a:rPr>
              <a:t>ERP</a:t>
            </a:r>
            <a:endParaRPr b="0" lang="en-US" sz="32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OneOffice provides a single comprehensive integrated solution</a:t>
            </a:r>
            <a:endParaRPr b="0" lang="en-US" sz="32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901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r>
              <a:rPr b="1" lang="en-CA" sz="5400" strike="noStrike" u="none">
                <a:solidFill>
                  <a:srgbClr val="ffffff"/>
                </a:solidFill>
                <a:effectLst/>
                <a:uFillTx/>
                <a:latin typeface="Poppins"/>
              </a:rPr>
              <a:t>OneOffice Productivity</a:t>
            </a:r>
            <a:endParaRPr b="0" lang="en-CA" sz="5400" strike="noStrike" u="none">
              <a:solidFill>
                <a:srgbClr val="ffffff"/>
              </a:solidFill>
              <a:effectLst/>
              <a:uFillTx/>
              <a:latin typeface="Poppins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" descr=""/>
          <p:cNvPicPr/>
          <p:nvPr/>
        </p:nvPicPr>
        <p:blipFill>
          <a:blip r:embed="rId1"/>
          <a:stretch/>
        </p:blipFill>
        <p:spPr>
          <a:xfrm>
            <a:off x="5148000" y="648000"/>
            <a:ext cx="7923600" cy="5790240"/>
          </a:xfrm>
          <a:prstGeom prst="rect">
            <a:avLst/>
          </a:prstGeom>
          <a:noFill/>
          <a:ln w="0">
            <a:noFill/>
          </a:ln>
          <a:effectLst>
            <a:softEdge rad="88920"/>
          </a:effectLst>
        </p:spPr>
      </p:pic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1" lang="en-US" sz="44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Features</a:t>
            </a:r>
            <a:endParaRPr b="1" lang="en-US" sz="4400" spc="-85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293760" y="1600200"/>
            <a:ext cx="6959520" cy="487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85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Full </a:t>
            </a:r>
            <a:r>
              <a:rPr b="1" lang="en-US" sz="2200" spc="-85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productivity</a:t>
            </a:r>
            <a:r>
              <a:rPr b="0" lang="en-US" sz="2200" spc="-85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 – </a:t>
            </a:r>
            <a:r>
              <a:rPr b="0" lang="en-US" sz="1800" spc="-85" strike="noStrike" u="none">
                <a:solidFill>
                  <a:srgbClr val="000000"/>
                </a:solidFill>
                <a:effectLst/>
                <a:uFillTx/>
                <a:latin typeface="Poppins ExtraLight"/>
              </a:rPr>
              <a:t>Word, PPT, XLS, Visio</a:t>
            </a:r>
            <a:endParaRPr b="0" lang="en-US" sz="1800" spc="-85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85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Real </a:t>
            </a:r>
            <a:r>
              <a:rPr b="1" lang="en-US" sz="2200" spc="-85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collaboration</a:t>
            </a:r>
            <a:endParaRPr b="0" lang="en-US" sz="2200" spc="-85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85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Email, Calendar, Contacts</a:t>
            </a:r>
            <a:endParaRPr b="0" lang="en-US" sz="2200" spc="-85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200" spc="-85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Files</a:t>
            </a:r>
            <a:r>
              <a:rPr b="0" lang="en-US" sz="2200" spc="-85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 &amp; Storage</a:t>
            </a:r>
            <a:endParaRPr b="0" lang="en-US" sz="2200" spc="-85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85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Secure </a:t>
            </a:r>
            <a:r>
              <a:rPr b="1" lang="en-US" sz="2200" spc="-85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Video</a:t>
            </a:r>
            <a:r>
              <a:rPr b="0" lang="en-US" sz="2200" spc="-85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 &amp; Chat</a:t>
            </a:r>
            <a:endParaRPr b="0" lang="en-US" sz="2200" spc="-85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85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Projects</a:t>
            </a:r>
            <a:endParaRPr b="0" lang="en-US" sz="2200" spc="-85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85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Forms</a:t>
            </a:r>
            <a:endParaRPr b="0" lang="en-US" sz="2200" spc="-85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85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Appointments</a:t>
            </a:r>
            <a:endParaRPr b="0" lang="en-US" sz="2200" spc="-85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85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Notes</a:t>
            </a:r>
            <a:endParaRPr b="0" lang="en-US" sz="2200" spc="-85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85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Hybrid</a:t>
            </a:r>
            <a:endParaRPr b="0" lang="en-US" sz="2200" spc="-85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200" spc="-85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Military-grade Security</a:t>
            </a:r>
            <a:endParaRPr b="0" lang="en-US" sz="2200" spc="-85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" descr=""/>
          <p:cNvPicPr/>
          <p:nvPr/>
        </p:nvPicPr>
        <p:blipFill>
          <a:blip r:embed="rId1"/>
          <a:stretch/>
        </p:blipFill>
        <p:spPr>
          <a:xfrm>
            <a:off x="3960000" y="1260000"/>
            <a:ext cx="8960400" cy="5040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1" lang="en-US" sz="44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Files &amp; Sharing</a:t>
            </a:r>
            <a:endParaRPr b="1" lang="en-US" sz="4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</p:txBody>
      </p:sp>
      <p:sp>
        <p:nvSpPr>
          <p:cNvPr id="104" name=""/>
          <p:cNvSpPr txBox="1"/>
          <p:nvPr/>
        </p:nvSpPr>
        <p:spPr>
          <a:xfrm>
            <a:off x="289080" y="1728000"/>
            <a:ext cx="5903640" cy="4284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5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Folders &amp; Files</a:t>
            </a:r>
            <a:endParaRPr b="0" lang="en-CA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5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Desktop sync</a:t>
            </a:r>
            <a:endParaRPr b="0" lang="en-CA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5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Live-chat</a:t>
            </a:r>
            <a:endParaRPr b="0" lang="en-CA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5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Internal share</a:t>
            </a:r>
            <a:endParaRPr b="0" lang="en-CA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5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External share </a:t>
            </a:r>
            <a:br>
              <a:rPr sz="2400"/>
            </a:br>
            <a:r>
              <a:rPr b="0" lang="en-CA" sz="2400" spc="-85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w/different permissions</a:t>
            </a:r>
            <a:endParaRPr b="0" lang="en-CA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5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Version control</a:t>
            </a:r>
            <a:endParaRPr b="0" lang="en-CA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5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Audit</a:t>
            </a:r>
            <a:endParaRPr b="0" lang="en-CA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5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Comments</a:t>
            </a:r>
            <a:endParaRPr b="0" lang="en-CA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5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Tags</a:t>
            </a:r>
            <a:endParaRPr b="0" lang="en-CA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357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1" lang="en-US" sz="44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Documents</a:t>
            </a:r>
            <a:endParaRPr b="1" lang="en-US" sz="4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</p:txBody>
      </p:sp>
      <p:sp>
        <p:nvSpPr>
          <p:cNvPr id="106" name=""/>
          <p:cNvSpPr txBox="1"/>
          <p:nvPr/>
        </p:nvSpPr>
        <p:spPr>
          <a:xfrm>
            <a:off x="217080" y="1800000"/>
            <a:ext cx="4463280" cy="432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pPr marL="432000" indent="-324000"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5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Full Online Editor</a:t>
            </a:r>
            <a:endParaRPr b="0" lang="en-CA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5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Lightning fast</a:t>
            </a:r>
            <a:endParaRPr b="0" lang="en-CA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5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Word, PPT, Excel, Visio</a:t>
            </a:r>
            <a:endParaRPr b="0" lang="en-CA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5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Live-collaboration</a:t>
            </a:r>
            <a:endParaRPr b="0" lang="en-CA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5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Comments</a:t>
            </a:r>
            <a:endParaRPr b="0" lang="en-CA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5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Track changes</a:t>
            </a:r>
            <a:endParaRPr b="0" lang="en-CA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5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PDF /  format conversion</a:t>
            </a:r>
            <a:endParaRPr b="0" lang="en-CA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5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Live presentation</a:t>
            </a:r>
            <a:endParaRPr b="0" lang="en-CA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5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Live chats &amp; calls</a:t>
            </a:r>
            <a:endParaRPr b="0" lang="en-CA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7" name=""/>
          <p:cNvSpPr txBox="1"/>
          <p:nvPr/>
        </p:nvSpPr>
        <p:spPr>
          <a:xfrm>
            <a:off x="4744800" y="0"/>
            <a:ext cx="6726600" cy="3702960"/>
          </a:xfrm>
          <a:prstGeom prst="rect">
            <a:avLst/>
          </a:prstGeom>
          <a:blipFill rotWithShape="0">
            <a:blip r:embed="rId1"/>
            <a:srcRect l="0" t="5191" r="0" b="0"/>
            <a:stretch/>
          </a:blipFill>
          <a:ln w="0">
            <a:noFill/>
          </a:ln>
          <a:effectLst>
            <a:glow rad="127080">
              <a:srgbClr val="2a6099">
                <a:alpha val="70000"/>
              </a:srgbClr>
            </a:glow>
          </a:effectLst>
        </p:spPr>
        <p:txBody>
          <a:bodyPr lIns="90000" rIns="90000" tIns="45000" bIns="45000" anchor="t" anchorCtr="1">
            <a:noAutofit/>
          </a:bodyPr>
          <a:p>
            <a:r>
              <a:rPr b="0" lang="en-CA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z</a:t>
            </a:r>
            <a:endParaRPr b="0" lang="en-C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8" name="" descr=""/>
          <p:cNvPicPr/>
          <p:nvPr/>
        </p:nvPicPr>
        <p:blipFill>
          <a:blip r:embed="rId2"/>
          <a:srcRect l="0" t="4955" r="0" b="14360"/>
          <a:stretch/>
        </p:blipFill>
        <p:spPr>
          <a:xfrm>
            <a:off x="5939640" y="1105560"/>
            <a:ext cx="9362160" cy="4377240"/>
          </a:xfrm>
          <a:prstGeom prst="rect">
            <a:avLst/>
          </a:prstGeom>
          <a:noFill/>
          <a:ln w="0">
            <a:noFill/>
          </a:ln>
          <a:effectLst>
            <a:glow rad="127080">
              <a:srgbClr val="f10d0c">
                <a:alpha val="70000"/>
              </a:srgbClr>
            </a:glow>
          </a:effectLst>
        </p:spPr>
      </p:pic>
      <p:pic>
        <p:nvPicPr>
          <p:cNvPr id="109" name="" descr=""/>
          <p:cNvPicPr/>
          <p:nvPr/>
        </p:nvPicPr>
        <p:blipFill>
          <a:blip r:embed="rId3"/>
          <a:srcRect l="0" t="7983" r="0" b="0"/>
          <a:stretch/>
        </p:blipFill>
        <p:spPr>
          <a:xfrm>
            <a:off x="7503120" y="2590200"/>
            <a:ext cx="7978680" cy="4267800"/>
          </a:xfrm>
          <a:prstGeom prst="rect">
            <a:avLst/>
          </a:prstGeom>
          <a:noFill/>
          <a:ln w="0">
            <a:noFill/>
          </a:ln>
          <a:effectLst>
            <a:glow rad="127080">
              <a:srgbClr val="1e6a39">
                <a:alpha val="70000"/>
              </a:srgbClr>
            </a:glow>
          </a:effectLst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357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1" lang="en-US" sz="4400" spc="-85" strike="noStrike" u="none">
                <a:solidFill>
                  <a:srgbClr val="1d1d1a"/>
                </a:solidFill>
                <a:effectLst/>
                <a:uFillTx/>
                <a:latin typeface="Poppins"/>
              </a:rPr>
              <a:t>Emails</a:t>
            </a:r>
            <a:endParaRPr b="1" lang="en-US" sz="4400" strike="noStrike" u="none">
              <a:solidFill>
                <a:srgbClr val="1d1d1a"/>
              </a:solidFill>
              <a:effectLst/>
              <a:uFillTx/>
              <a:latin typeface="Poppins"/>
            </a:endParaRPr>
          </a:p>
        </p:txBody>
      </p:sp>
      <p:sp>
        <p:nvSpPr>
          <p:cNvPr id="111" name=""/>
          <p:cNvSpPr txBox="1"/>
          <p:nvPr/>
        </p:nvSpPr>
        <p:spPr>
          <a:xfrm>
            <a:off x="325080" y="2088000"/>
            <a:ext cx="4775040" cy="3456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pPr marL="432000" indent="-324000"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5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Secure email server</a:t>
            </a:r>
            <a:endParaRPr b="0" lang="en-CA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5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Lightning fast</a:t>
            </a:r>
            <a:endParaRPr b="0" lang="en-CA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5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Mobile sync</a:t>
            </a:r>
            <a:endParaRPr b="0" lang="en-CA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5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Out of office</a:t>
            </a:r>
            <a:endParaRPr b="0" lang="en-CA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5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Filters</a:t>
            </a:r>
            <a:endParaRPr b="0" lang="en-CA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5" strike="noStrike" u="none">
                <a:solidFill>
                  <a:srgbClr val="000000"/>
                </a:solidFill>
                <a:effectLst/>
                <a:uFillTx/>
                <a:latin typeface="Poppins"/>
              </a:rPr>
              <a:t>Files integration</a:t>
            </a:r>
            <a:endParaRPr b="0" lang="en-CA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2" name="" descr=""/>
          <p:cNvPicPr/>
          <p:nvPr/>
        </p:nvPicPr>
        <p:blipFill>
          <a:blip r:embed="rId1"/>
          <a:stretch/>
        </p:blipFill>
        <p:spPr>
          <a:xfrm>
            <a:off x="4339440" y="540000"/>
            <a:ext cx="11322360" cy="594000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</TotalTime>
  <Application>LibreOffice/25.2.5.2$Linux_X86_64 LibreOffice_project/520$Build-2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en-CA</dc:language>
  <cp:lastModifiedBy/>
  <cp:lastPrinted>2025-09-17T12:23:05Z</cp:lastPrinted>
  <dcterms:modified xsi:type="dcterms:W3CDTF">2025-09-17T12:22:59Z</dcterms:modified>
  <cp:revision>86</cp:revision>
  <dc:subject/>
  <dc:title/>
</cp:coreProperties>
</file>