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_rels/presentation.xml.rels" ContentType="application/vnd.openxmlformats-package.relationships+xml"/>
  <Override PartName="/ppt/media/image11.jpeg" ContentType="image/jpeg"/>
  <Override PartName="/ppt/media/image8.jpeg" ContentType="image/jpeg"/>
  <Override PartName="/ppt/media/image9.jpeg" ContentType="image/jpeg"/>
  <Override PartName="/ppt/media/image12.jpeg" ContentType="image/jpeg"/>
  <Override PartName="/ppt/media/image7.jpeg" ContentType="image/jpeg"/>
  <Override PartName="/ppt/media/image18.png" ContentType="image/png"/>
  <Override PartName="/ppt/media/image20.png" ContentType="image/png"/>
  <Override PartName="/ppt/media/image13.jpeg" ContentType="image/jpeg"/>
  <Override PartName="/ppt/media/image4.png" ContentType="image/png"/>
  <Override PartName="/ppt/media/image5.png" ContentType="image/png"/>
  <Override PartName="/ppt/media/image14.png" ContentType="image/png"/>
  <Override PartName="/ppt/media/image2.png" ContentType="image/png"/>
  <Override PartName="/ppt/media/image22.jpeg" ContentType="image/jpeg"/>
  <Override PartName="/ppt/media/image10.png" ContentType="image/png"/>
  <Override PartName="/ppt/media/image6.png" ContentType="image/png"/>
  <Override PartName="/ppt/media/image15.png" ContentType="image/png"/>
  <Override PartName="/ppt/media/image29.jpeg" ContentType="image/jpeg"/>
  <Override PartName="/ppt/media/image26.png" ContentType="image/png"/>
  <Override PartName="/ppt/media/image28.jpeg" ContentType="image/jpeg"/>
  <Override PartName="/ppt/media/image17.jpeg" ContentType="image/jpeg"/>
  <Override PartName="/ppt/media/image16.png" ContentType="image/png"/>
  <Override PartName="/ppt/media/image27.png" ContentType="image/png"/>
  <Override PartName="/ppt/media/image25.png" ContentType="image/png"/>
  <Override PartName="/ppt/media/image23.jpeg" ContentType="image/jpeg"/>
  <Override PartName="/ppt/media/image24.png" ContentType="image/png"/>
  <Override PartName="/ppt/media/image1.jpeg" ContentType="image/jpeg"/>
  <Override PartName="/ppt/media/image19.jpeg" ContentType="image/jpeg"/>
  <Override PartName="/ppt/media/image3.svg" ContentType="image/svg"/>
  <Override PartName="/ppt/media/image21.jpeg" ContentType="image/jpe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_rels/slide5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20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_rels/notesSlide23.xml.rels" ContentType="application/vnd.openxmlformats-package.relationships+xml"/>
  <Override PartName="/ppt/notesSlides/_rels/notesSlide1.xml.rels" ContentType="application/vnd.openxmlformats-package.relationships+xml"/>
  <Override PartName="/ppt/notesSlides/notesSlide23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</p:sldIdLst>
  <p:sldSz cx="12193588" cy="68580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sldImg"/>
          </p:nvPr>
        </p:nvSpPr>
        <p:spPr>
          <a:xfrm>
            <a:off x="0" y="76428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CA" sz="4400" strike="noStrike" u="none">
                <a:solidFill>
                  <a:srgbClr val="000000"/>
                </a:solidFill>
                <a:uFillTx/>
                <a:latin typeface="Arial"/>
              </a:rPr>
              <a:t>Click to move the slide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CA" sz="2000" strike="noStrike" u="none">
                <a:solidFill>
                  <a:srgbClr val="000000"/>
                </a:solidFill>
                <a:uFillTx/>
                <a:latin typeface="Arial"/>
              </a:rPr>
              <a:t>Click to edit the notes format</a:t>
            </a:r>
            <a:endParaRPr b="0" lang="en-CA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CA" sz="1400" strike="noStrike" u="none">
                <a:solidFill>
                  <a:srgbClr val="000000"/>
                </a:solidFill>
                <a:uFillTx/>
                <a:latin typeface="Times New Roman"/>
              </a:rPr>
              <a:t>&lt;header&gt;</a:t>
            </a:r>
            <a:endParaRPr b="0" lang="en-CA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CA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CA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CA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ft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CA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CA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CA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sldNum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CA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CD15F3A9-80D2-4348-ABAB-6B35D3FD4EE9}" type="slidenum">
              <a:rPr b="0" lang="en-CA" sz="1400" strike="noStrike" u="none">
                <a:solidFill>
                  <a:srgbClr val="000000"/>
                </a:solidFill>
                <a:uFillTx/>
                <a:latin typeface="Times New Roman"/>
              </a:rPr>
              <a:t>&lt;number&gt;</a:t>
            </a:fld>
            <a:endParaRPr b="0" lang="en-CA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sldImg"/>
          </p:nvPr>
        </p:nvSpPr>
        <p:spPr>
          <a:xfrm>
            <a:off x="604440" y="840600"/>
            <a:ext cx="7595640" cy="4145760"/>
          </a:xfrm>
          <a:prstGeom prst="rect">
            <a:avLst/>
          </a:prstGeom>
          <a:ln w="0">
            <a:noFill/>
          </a:ln>
        </p:spPr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777240" y="4840560"/>
            <a:ext cx="6214680" cy="395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endParaRPr b="0" lang="en-CA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sldNum" idx="4"/>
          </p:nvPr>
        </p:nvSpPr>
        <p:spPr>
          <a:xfrm>
            <a:off x="4402440" y="9553680"/>
            <a:ext cx="3364920" cy="50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0000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D3F5E40-EC07-4F7B-B819-EB1F797F7B08}" type="slidenum">
              <a:rPr b="0" lang="en-US" sz="1200" strike="noStrike" u="none">
                <a:solidFill>
                  <a:srgbClr val="000000"/>
                </a:solidFill>
                <a:uFillTx/>
                <a:latin typeface="+mn-lt"/>
                <a:ea typeface="+mn-ea"/>
              </a:rPr>
              <a:t>&lt;number&gt;</a:t>
            </a:fld>
            <a:endParaRPr b="0" lang="en-CA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sldImg"/>
          </p:nvPr>
        </p:nvSpPr>
        <p:spPr>
          <a:xfrm>
            <a:off x="430200" y="764280"/>
            <a:ext cx="6908400" cy="3768480"/>
          </a:xfrm>
          <a:prstGeom prst="rect">
            <a:avLst/>
          </a:prstGeom>
          <a:ln w="0">
            <a:noFill/>
          </a:ln>
        </p:spPr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777240" y="4840560"/>
            <a:ext cx="6214680" cy="395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endParaRPr b="0" lang="en-CA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sldNum" idx="5"/>
          </p:nvPr>
        </p:nvSpPr>
        <p:spPr>
          <a:xfrm>
            <a:off x="4402440" y="9553680"/>
            <a:ext cx="3364920" cy="50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0000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8532905-4C33-4F82-A6AD-E081E62E08C9}" type="slidenum">
              <a:rPr b="0" lang="en-US" sz="1200" strike="noStrike" u="none">
                <a:solidFill>
                  <a:srgbClr val="000000"/>
                </a:solidFill>
                <a:uFillTx/>
                <a:latin typeface="+mn-lt"/>
                <a:ea typeface="+mn-ea"/>
              </a:rPr>
              <a:t>&lt;number&gt;</a:t>
            </a:fld>
            <a:endParaRPr b="0" lang="en-CA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CA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hyperlink" Target="https://oneoffice.ca/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svg"/><Relationship Id="rId6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>
            <a:alphaModFix amt="70000"/>
          </a:blip>
          <a:srcRect l="0" t="21721" r="0" b="3290"/>
          <a:stretch/>
        </p:blipFill>
        <p:spPr>
          <a:xfrm>
            <a:off x="3240" y="0"/>
            <a:ext cx="12190320" cy="6858000"/>
          </a:xfrm>
          <a:prstGeom prst="rect">
            <a:avLst/>
          </a:prstGeom>
          <a:ln w="0"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CA" sz="44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32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CA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CA" sz="2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CA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CA" sz="20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CA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0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CA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0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CA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0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CA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"/>
          <p:cNvSpPr/>
          <p:nvPr/>
        </p:nvSpPr>
        <p:spPr>
          <a:xfrm>
            <a:off x="0" y="0"/>
            <a:ext cx="12189960" cy="6858000"/>
          </a:xfrm>
          <a:prstGeom prst="flowChartProcess">
            <a:avLst/>
          </a:prstGeom>
          <a:solidFill>
            <a:srgbClr val="000000">
              <a:alpha val="5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CA" sz="1800" strike="noStrike" u="non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4" name="TextBox 1">
            <a:hlinkClick r:id="rId3"/>
          </p:cNvPr>
          <p:cNvSpPr/>
          <p:nvPr/>
        </p:nvSpPr>
        <p:spPr>
          <a:xfrm>
            <a:off x="7632000" y="6480000"/>
            <a:ext cx="4455720" cy="24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b="0" lang="en-US" sz="1000" strike="noStrike" u="none">
                <a:solidFill>
                  <a:srgbClr val="ffffff"/>
                </a:solidFill>
                <a:uFillTx/>
                <a:latin typeface="Poppins Light"/>
                <a:ea typeface="DejaVu Sans"/>
              </a:rPr>
              <a:t>© OneOffice Inc. - All Rights Reserved – www.oneoffice.ca</a:t>
            </a:r>
            <a:endParaRPr b="0" lang="en-CA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9540000" y="5940000"/>
            <a:ext cx="2502360" cy="41940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934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/>
          <p:cNvSpPr/>
          <p:nvPr/>
        </p:nvSpPr>
        <p:spPr>
          <a:xfrm>
            <a:off x="5416920" y="921600"/>
            <a:ext cx="1350720" cy="1350720"/>
          </a:xfrm>
          <a:prstGeom prst="flowChartConnector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CA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9" name="CustomShape 10"/>
          <p:cNvSpPr/>
          <p:nvPr/>
        </p:nvSpPr>
        <p:spPr>
          <a:xfrm>
            <a:off x="5244120" y="1442880"/>
            <a:ext cx="1677240" cy="61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9000" strike="noStrike" u="none">
                <a:solidFill>
                  <a:srgbClr val="a5b7c6"/>
                </a:solidFill>
                <a:uFillTx/>
                <a:latin typeface="Roboto"/>
                <a:ea typeface="Roboto"/>
              </a:rPr>
              <a:t>“</a:t>
            </a:r>
            <a:endParaRPr b="0" lang="en-CA" sz="9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CA" sz="4400" strike="noStrike" u="none">
                <a:solidFill>
                  <a:srgbClr val="ffffff"/>
                </a:solidFill>
                <a:uFillTx/>
                <a:latin typeface="Arial"/>
              </a:rPr>
              <a:t>Click to edit the title text format</a:t>
            </a:r>
            <a:endParaRPr b="0" lang="en-CA" sz="4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CA" sz="3200" strike="noStrike" u="none">
                <a:solidFill>
                  <a:srgbClr val="ffffff"/>
                </a:solidFill>
                <a:uFillTx/>
                <a:latin typeface="Arial"/>
              </a:rPr>
              <a:t>Click to edit the outline text format</a:t>
            </a:r>
            <a:endParaRPr b="0" lang="en-CA" sz="3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CA" sz="2800" strike="noStrike" u="none">
                <a:solidFill>
                  <a:srgbClr val="ffffff"/>
                </a:solidFill>
                <a:uFillTx/>
                <a:latin typeface="Arial"/>
              </a:rPr>
              <a:t>Second Outline Level</a:t>
            </a:r>
            <a:endParaRPr b="0" lang="en-CA" sz="2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CA" sz="2400" strike="noStrike" u="none">
                <a:solidFill>
                  <a:srgbClr val="ffffff"/>
                </a:solidFill>
                <a:uFillTx/>
                <a:latin typeface="Arial"/>
              </a:rPr>
              <a:t>Third Outline Level</a:t>
            </a:r>
            <a:endParaRPr b="0" lang="en-CA" sz="2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CA" sz="2000" strike="noStrike" u="none">
                <a:solidFill>
                  <a:srgbClr val="ffffff"/>
                </a:solidFill>
                <a:uFillTx/>
                <a:latin typeface="Arial"/>
              </a:rPr>
              <a:t>Fourth Outline Level</a:t>
            </a:r>
            <a:endParaRPr b="0" lang="en-CA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CA" sz="2000" strike="noStrike" u="none">
                <a:solidFill>
                  <a:srgbClr val="ffffff"/>
                </a:solidFill>
                <a:uFillTx/>
                <a:latin typeface="Arial"/>
              </a:rPr>
              <a:t>Fifth Outline Level</a:t>
            </a:r>
            <a:endParaRPr b="0" lang="en-CA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CA" sz="2000" strike="noStrike" u="none">
                <a:solidFill>
                  <a:srgbClr val="ffffff"/>
                </a:solidFill>
                <a:uFillTx/>
                <a:latin typeface="Arial"/>
              </a:rPr>
              <a:t>Sixth Outline Level</a:t>
            </a:r>
            <a:endParaRPr b="0" lang="en-CA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CA" sz="2000" strike="noStrike" u="none">
                <a:solidFill>
                  <a:srgbClr val="ffffff"/>
                </a:solidFill>
                <a:uFillTx/>
                <a:latin typeface="Arial"/>
              </a:rPr>
              <a:t>Seventh Outline Level</a:t>
            </a:r>
            <a:endParaRPr b="0" lang="en-CA" sz="2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CA" sz="44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32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CA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CA" sz="2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CA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CA" sz="20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CA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0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CA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0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CA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0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CA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46"/>
          <p:cNvGrpSpPr/>
          <p:nvPr/>
        </p:nvGrpSpPr>
        <p:grpSpPr>
          <a:xfrm>
            <a:off x="12286440" y="2623320"/>
            <a:ext cx="1959840" cy="4232160"/>
            <a:chOff x="12286440" y="2623320"/>
            <a:chExt cx="1959840" cy="4232160"/>
          </a:xfrm>
        </p:grpSpPr>
        <p:sp>
          <p:nvSpPr>
            <p:cNvPr id="15" name="矩形 13"/>
            <p:cNvSpPr/>
            <p:nvPr/>
          </p:nvSpPr>
          <p:spPr>
            <a:xfrm>
              <a:off x="12294000" y="3818520"/>
              <a:ext cx="472680" cy="396360"/>
            </a:xfrm>
            <a:prstGeom prst="rect">
              <a:avLst/>
            </a:prstGeom>
            <a:solidFill>
              <a:srgbClr val="c40054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RGB</a:t>
              </a:r>
              <a:br>
                <a:rPr sz="500"/>
              </a:b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196/0/84</a:t>
              </a:r>
              <a:endParaRPr b="0" lang="en-CA" sz="5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6" name="文本框 15"/>
            <p:cNvSpPr/>
            <p:nvPr/>
          </p:nvSpPr>
          <p:spPr>
            <a:xfrm>
              <a:off x="12291840" y="3672000"/>
              <a:ext cx="981000" cy="122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b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800" strike="noStrike" u="none">
                  <a:solidFill>
                    <a:srgbClr val="1d1d1a"/>
                  </a:solidFill>
                  <a:uFillTx/>
                  <a:latin typeface="Arial"/>
                  <a:ea typeface="Microsoft YaHei"/>
                </a:rPr>
                <a:t>Secondary Colors</a:t>
              </a:r>
              <a:endParaRPr b="0" lang="en-CA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7" name="矩形 13"/>
            <p:cNvSpPr/>
            <p:nvPr/>
          </p:nvSpPr>
          <p:spPr>
            <a:xfrm>
              <a:off x="12791880" y="3818520"/>
              <a:ext cx="473040" cy="396360"/>
            </a:xfrm>
            <a:prstGeom prst="rect">
              <a:avLst/>
            </a:prstGeom>
            <a:solidFill>
              <a:srgbClr val="cb3778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RGB</a:t>
              </a:r>
              <a:br>
                <a:rPr sz="500"/>
              </a:b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203/55/120</a:t>
              </a:r>
              <a:endParaRPr b="0" lang="en-CA" sz="5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8" name="矩形 13"/>
            <p:cNvSpPr/>
            <p:nvPr/>
          </p:nvSpPr>
          <p:spPr>
            <a:xfrm>
              <a:off x="12294000" y="4701960"/>
              <a:ext cx="472680" cy="396360"/>
            </a:xfrm>
            <a:prstGeom prst="rect">
              <a:avLst/>
            </a:prstGeom>
            <a:solidFill>
              <a:srgbClr val="ed6d00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RGB</a:t>
              </a:r>
              <a:br>
                <a:rPr sz="500"/>
              </a:b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237/109/0</a:t>
              </a:r>
              <a:endParaRPr b="0" lang="en-CA" sz="5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9" name="矩形 13"/>
            <p:cNvSpPr/>
            <p:nvPr/>
          </p:nvSpPr>
          <p:spPr>
            <a:xfrm>
              <a:off x="12791880" y="4263120"/>
              <a:ext cx="473040" cy="396360"/>
            </a:xfrm>
            <a:prstGeom prst="rect">
              <a:avLst/>
            </a:prstGeom>
            <a:solidFill>
              <a:srgbClr val="993636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  <a:tabLst>
                  <a:tab algn="l" pos="0"/>
                </a:tabLst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RGB</a:t>
              </a:r>
              <a:br>
                <a:rPr sz="500"/>
              </a:b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153/54/54</a:t>
              </a:r>
              <a:endParaRPr b="0" lang="en-CA" sz="5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20" name="矩形 13"/>
            <p:cNvSpPr/>
            <p:nvPr/>
          </p:nvSpPr>
          <p:spPr>
            <a:xfrm>
              <a:off x="12294000" y="5582520"/>
              <a:ext cx="472680" cy="396360"/>
            </a:xfrm>
            <a:prstGeom prst="rect">
              <a:avLst/>
            </a:prstGeom>
            <a:solidFill>
              <a:srgbClr val="62b230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RGB </a:t>
              </a:r>
              <a:br>
                <a:rPr sz="500"/>
              </a:b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98/178/48</a:t>
              </a:r>
              <a:endParaRPr b="0" lang="en-CA" sz="5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21" name="矩形 13"/>
            <p:cNvSpPr/>
            <p:nvPr/>
          </p:nvSpPr>
          <p:spPr>
            <a:xfrm>
              <a:off x="12791880" y="4709880"/>
              <a:ext cx="473040" cy="396360"/>
            </a:xfrm>
            <a:prstGeom prst="rect">
              <a:avLst/>
            </a:prstGeom>
            <a:solidFill>
              <a:srgbClr val="f28944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RGB</a:t>
              </a:r>
              <a:br>
                <a:rPr sz="500"/>
              </a:b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242/137/68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22" name="矩形 13"/>
            <p:cNvSpPr/>
            <p:nvPr/>
          </p:nvSpPr>
          <p:spPr>
            <a:xfrm>
              <a:off x="12292200" y="2765880"/>
              <a:ext cx="472680" cy="396360"/>
            </a:xfrm>
            <a:prstGeom prst="rect">
              <a:avLst/>
            </a:prstGeom>
            <a:solidFill>
              <a:srgbClr val="c7000b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PANTONE 185C</a:t>
              </a:r>
              <a:endParaRPr b="0" lang="en-CA" sz="500" strike="noStrike" u="none">
                <a:solidFill>
                  <a:srgbClr val="ffffff"/>
                </a:solidFill>
                <a:uFillTx/>
                <a:latin typeface="Arial"/>
              </a:endParaRPr>
            </a:p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RGB </a:t>
              </a:r>
              <a:br>
                <a:rPr sz="500"/>
              </a:b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199/0/11  </a:t>
              </a:r>
              <a:endParaRPr b="0" lang="en-CA" sz="5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23" name="文本框 15"/>
            <p:cNvSpPr/>
            <p:nvPr/>
          </p:nvSpPr>
          <p:spPr>
            <a:xfrm>
              <a:off x="12286440" y="2623320"/>
              <a:ext cx="813600" cy="122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b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800" strike="noStrike" u="none">
                  <a:solidFill>
                    <a:srgbClr val="1d1d1a"/>
                  </a:solidFill>
                  <a:uFillTx/>
                  <a:latin typeface="Arial"/>
                  <a:ea typeface="Microsoft YaHei"/>
                </a:rPr>
                <a:t>Corporate Colors</a:t>
              </a:r>
              <a:endParaRPr b="0" lang="en-CA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24" name="矩形 13"/>
            <p:cNvSpPr/>
            <p:nvPr/>
          </p:nvSpPr>
          <p:spPr>
            <a:xfrm>
              <a:off x="12291840" y="3207240"/>
              <a:ext cx="472680" cy="396360"/>
            </a:xfrm>
            <a:prstGeom prst="rect">
              <a:avLst/>
            </a:prstGeom>
            <a:solidFill>
              <a:srgbClr val="c8102e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PANTONE 186C</a:t>
              </a:r>
              <a:endParaRPr b="0" lang="en-CA" sz="500" strike="noStrike" u="none">
                <a:solidFill>
                  <a:srgbClr val="ffffff"/>
                </a:solidFill>
                <a:uFillTx/>
                <a:latin typeface="Arial"/>
              </a:endParaRPr>
            </a:p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RGB</a:t>
              </a:r>
              <a:br>
                <a:rPr sz="500"/>
              </a:b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200/16/46  </a:t>
              </a:r>
              <a:endParaRPr b="0" lang="en-CA" sz="5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25" name="矩形 13"/>
            <p:cNvSpPr/>
            <p:nvPr/>
          </p:nvSpPr>
          <p:spPr>
            <a:xfrm>
              <a:off x="12292560" y="4258440"/>
              <a:ext cx="472680" cy="396360"/>
            </a:xfrm>
            <a:prstGeom prst="rect">
              <a:avLst/>
            </a:prstGeom>
            <a:solidFill>
              <a:srgbClr val="7f000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RGB</a:t>
              </a:r>
              <a:br>
                <a:rPr sz="500"/>
              </a:b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127/0/1</a:t>
              </a:r>
              <a:endParaRPr b="0" lang="en-CA" sz="5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26" name="矩形 13"/>
            <p:cNvSpPr/>
            <p:nvPr/>
          </p:nvSpPr>
          <p:spPr>
            <a:xfrm>
              <a:off x="12292560" y="5142240"/>
              <a:ext cx="472680" cy="396360"/>
            </a:xfrm>
            <a:prstGeom prst="rect">
              <a:avLst/>
            </a:prstGeom>
            <a:solidFill>
              <a:srgbClr val="fcc800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RGB</a:t>
              </a:r>
              <a:br>
                <a:rPr sz="500"/>
              </a:b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52/200/0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27" name="矩形 13"/>
            <p:cNvSpPr/>
            <p:nvPr/>
          </p:nvSpPr>
          <p:spPr>
            <a:xfrm>
              <a:off x="12292560" y="6021360"/>
              <a:ext cx="472680" cy="396360"/>
            </a:xfrm>
            <a:prstGeom prst="rect">
              <a:avLst/>
            </a:prstGeom>
            <a:solidFill>
              <a:srgbClr val="30b5c5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RGB </a:t>
              </a:r>
              <a:br>
                <a:rPr sz="500"/>
              </a:b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48/181/197</a:t>
              </a:r>
              <a:endParaRPr b="0" lang="en-CA" sz="5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28" name="矩形 13"/>
            <p:cNvSpPr/>
            <p:nvPr/>
          </p:nvSpPr>
          <p:spPr>
            <a:xfrm>
              <a:off x="12798000" y="5582520"/>
              <a:ext cx="473040" cy="396360"/>
            </a:xfrm>
            <a:prstGeom prst="rect">
              <a:avLst/>
            </a:prstGeom>
            <a:solidFill>
              <a:srgbClr val="81c15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RGB</a:t>
              </a:r>
              <a:br>
                <a:rPr sz="500"/>
              </a:b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129/193/95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29" name="矩形 13"/>
            <p:cNvSpPr/>
            <p:nvPr/>
          </p:nvSpPr>
          <p:spPr>
            <a:xfrm>
              <a:off x="12796560" y="5142240"/>
              <a:ext cx="473040" cy="396360"/>
            </a:xfrm>
            <a:prstGeom prst="rect">
              <a:avLst/>
            </a:prstGeom>
            <a:solidFill>
              <a:srgbClr val="fdd35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RGB</a:t>
              </a:r>
              <a:br>
                <a:rPr sz="500"/>
              </a:b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253/211/81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0" name="矩形 13"/>
            <p:cNvSpPr/>
            <p:nvPr/>
          </p:nvSpPr>
          <p:spPr>
            <a:xfrm>
              <a:off x="12796560" y="6021360"/>
              <a:ext cx="473040" cy="396360"/>
            </a:xfrm>
            <a:prstGeom prst="rect">
              <a:avLst/>
            </a:prstGeom>
            <a:solidFill>
              <a:srgbClr val="56c4d2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RGB </a:t>
              </a:r>
              <a:br>
                <a:rPr sz="500"/>
              </a:b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86/196/210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1" name="矩形 13"/>
            <p:cNvSpPr/>
            <p:nvPr/>
          </p:nvSpPr>
          <p:spPr>
            <a:xfrm>
              <a:off x="12792960" y="2765880"/>
              <a:ext cx="473040" cy="396360"/>
            </a:xfrm>
            <a:prstGeom prst="rect">
              <a:avLst/>
            </a:prstGeom>
            <a:solidFill>
              <a:srgbClr val="d3394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RGB </a:t>
              </a:r>
              <a:br>
                <a:rPr sz="500"/>
              </a:b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211/57/65</a:t>
              </a:r>
              <a:endParaRPr b="0" lang="en-CA" sz="5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32" name="矩形 13"/>
            <p:cNvSpPr/>
            <p:nvPr/>
          </p:nvSpPr>
          <p:spPr>
            <a:xfrm>
              <a:off x="12792600" y="3207240"/>
              <a:ext cx="473040" cy="396360"/>
            </a:xfrm>
            <a:prstGeom prst="rect">
              <a:avLst/>
            </a:prstGeom>
            <a:solidFill>
              <a:srgbClr val="d33859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RGB </a:t>
              </a:r>
              <a:endParaRPr b="0" lang="en-CA" sz="500" strike="noStrike" u="none">
                <a:solidFill>
                  <a:srgbClr val="ffffff"/>
                </a:solidFill>
                <a:uFillTx/>
                <a:latin typeface="Arial"/>
              </a:endParaRPr>
            </a:p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211/56/89</a:t>
              </a:r>
              <a:endParaRPr b="0" lang="en-CA" sz="5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33" name="矩形 13"/>
            <p:cNvSpPr/>
            <p:nvPr/>
          </p:nvSpPr>
          <p:spPr>
            <a:xfrm>
              <a:off x="13280040" y="3818520"/>
              <a:ext cx="472680" cy="396360"/>
            </a:xfrm>
            <a:prstGeom prst="rect">
              <a:avLst/>
            </a:prstGeom>
            <a:solidFill>
              <a:srgbClr val="dd80aa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595757"/>
                  </a:solidFill>
                  <a:uFillTx/>
                  <a:latin typeface="Arial"/>
                  <a:ea typeface="Arial"/>
                </a:rPr>
                <a:t>RGB 221/128/170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4" name="矩形 13"/>
            <p:cNvSpPr/>
            <p:nvPr/>
          </p:nvSpPr>
          <p:spPr>
            <a:xfrm>
              <a:off x="13280040" y="4263120"/>
              <a:ext cx="472680" cy="396360"/>
            </a:xfrm>
            <a:prstGeom prst="rect">
              <a:avLst/>
            </a:prstGeom>
            <a:solidFill>
              <a:srgbClr val="bf8082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  <a:tabLst>
                  <a:tab algn="l" pos="0"/>
                </a:tabLst>
              </a:pPr>
              <a:r>
                <a:rPr b="1" lang="en-US" sz="500" strike="noStrike" u="none">
                  <a:solidFill>
                    <a:srgbClr val="595757"/>
                  </a:solidFill>
                  <a:uFillTx/>
                  <a:latin typeface="Arial"/>
                  <a:ea typeface="Arial"/>
                </a:rPr>
                <a:t>RGB 191/128/130</a:t>
              </a:r>
              <a:endParaRPr b="0" lang="en-CA" sz="5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35" name="矩形 13"/>
            <p:cNvSpPr/>
            <p:nvPr/>
          </p:nvSpPr>
          <p:spPr>
            <a:xfrm>
              <a:off x="13280040" y="4709880"/>
              <a:ext cx="472680" cy="396360"/>
            </a:xfrm>
            <a:prstGeom prst="rect">
              <a:avLst/>
            </a:prstGeom>
            <a:solidFill>
              <a:srgbClr val="f6b78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595757"/>
                  </a:solidFill>
                  <a:uFillTx/>
                  <a:latin typeface="Arial"/>
                  <a:ea typeface="Arial"/>
                </a:rPr>
                <a:t>RGB 246/183/140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6" name="矩形 13"/>
            <p:cNvSpPr/>
            <p:nvPr/>
          </p:nvSpPr>
          <p:spPr>
            <a:xfrm>
              <a:off x="13286160" y="5582520"/>
              <a:ext cx="472680" cy="396360"/>
            </a:xfrm>
            <a:prstGeom prst="rect">
              <a:avLst/>
            </a:prstGeom>
            <a:solidFill>
              <a:srgbClr val="afd89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595757"/>
                  </a:solidFill>
                  <a:uFillTx/>
                  <a:latin typeface="Arial"/>
                  <a:ea typeface="Arial"/>
                </a:rPr>
                <a:t>RGB 176/216/156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7" name="矩形 13"/>
            <p:cNvSpPr/>
            <p:nvPr/>
          </p:nvSpPr>
          <p:spPr>
            <a:xfrm>
              <a:off x="13284720" y="5142240"/>
              <a:ext cx="472680" cy="396360"/>
            </a:xfrm>
            <a:prstGeom prst="rect">
              <a:avLst/>
            </a:prstGeom>
            <a:solidFill>
              <a:srgbClr val="fde397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595757"/>
                  </a:solidFill>
                  <a:uFillTx/>
                  <a:latin typeface="Arial"/>
                  <a:ea typeface="Arial"/>
                </a:rPr>
                <a:t>RGB 253/227/181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8" name="矩形 13"/>
            <p:cNvSpPr/>
            <p:nvPr/>
          </p:nvSpPr>
          <p:spPr>
            <a:xfrm>
              <a:off x="13284720" y="6021360"/>
              <a:ext cx="472680" cy="396360"/>
            </a:xfrm>
            <a:prstGeom prst="rect">
              <a:avLst/>
            </a:prstGeom>
            <a:solidFill>
              <a:srgbClr val="94dae2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595757"/>
                  </a:solidFill>
                  <a:uFillTx/>
                  <a:latin typeface="Arial"/>
                  <a:ea typeface="Arial"/>
                </a:rPr>
                <a:t>RGB 148/218/226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9" name="矩形 13"/>
            <p:cNvSpPr/>
            <p:nvPr/>
          </p:nvSpPr>
          <p:spPr>
            <a:xfrm>
              <a:off x="13281120" y="2765880"/>
              <a:ext cx="472680" cy="396360"/>
            </a:xfrm>
            <a:prstGeom prst="rect">
              <a:avLst/>
            </a:prstGeom>
            <a:solidFill>
              <a:srgbClr val="e28189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595757"/>
                  </a:solidFill>
                  <a:uFillTx/>
                  <a:latin typeface="Arial"/>
                  <a:ea typeface="Arial"/>
                </a:rPr>
                <a:t>RGB 226/129/137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40" name="矩形 13"/>
            <p:cNvSpPr/>
            <p:nvPr/>
          </p:nvSpPr>
          <p:spPr>
            <a:xfrm>
              <a:off x="13280760" y="3207240"/>
              <a:ext cx="472680" cy="396360"/>
            </a:xfrm>
            <a:prstGeom prst="rect">
              <a:avLst/>
            </a:prstGeom>
            <a:solidFill>
              <a:srgbClr val="e28198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595757"/>
                  </a:solidFill>
                  <a:uFillTx/>
                  <a:latin typeface="Arial"/>
                  <a:ea typeface="Arial"/>
                </a:rPr>
                <a:t>RGB 226/129/152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41" name="矩形 13"/>
            <p:cNvSpPr/>
            <p:nvPr/>
          </p:nvSpPr>
          <p:spPr>
            <a:xfrm>
              <a:off x="13767120" y="3818520"/>
              <a:ext cx="473400" cy="396360"/>
            </a:xfrm>
            <a:prstGeom prst="rect">
              <a:avLst/>
            </a:prstGeom>
            <a:solidFill>
              <a:srgbClr val="ebb3c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595757"/>
                  </a:solidFill>
                  <a:uFillTx/>
                  <a:latin typeface="Arial"/>
                  <a:ea typeface="Arial"/>
                </a:rPr>
                <a:t>RGB 235/179/204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42" name="矩形 13"/>
            <p:cNvSpPr/>
            <p:nvPr/>
          </p:nvSpPr>
          <p:spPr>
            <a:xfrm>
              <a:off x="13767120" y="4263120"/>
              <a:ext cx="473400" cy="396360"/>
            </a:xfrm>
            <a:prstGeom prst="rect">
              <a:avLst/>
            </a:prstGeom>
            <a:solidFill>
              <a:srgbClr val="d8b3b3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  <a:tabLst>
                  <a:tab algn="l" pos="0"/>
                </a:tabLst>
              </a:pPr>
              <a:r>
                <a:rPr b="1" lang="en-US" sz="500" strike="noStrike" u="none">
                  <a:solidFill>
                    <a:srgbClr val="595757"/>
                  </a:solidFill>
                  <a:uFillTx/>
                  <a:latin typeface="Arial"/>
                  <a:ea typeface="Arial"/>
                </a:rPr>
                <a:t>RGB 216/179/179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43" name="矩形 13"/>
            <p:cNvSpPr/>
            <p:nvPr/>
          </p:nvSpPr>
          <p:spPr>
            <a:xfrm>
              <a:off x="13767120" y="4709880"/>
              <a:ext cx="473400" cy="396360"/>
            </a:xfrm>
            <a:prstGeom prst="rect">
              <a:avLst/>
            </a:prstGeom>
            <a:solidFill>
              <a:srgbClr val="fad3bb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595757"/>
                  </a:solidFill>
                  <a:uFillTx/>
                  <a:latin typeface="Arial"/>
                  <a:ea typeface="Arial"/>
                </a:rPr>
                <a:t>RGB 250/211/187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44" name="矩形 13"/>
            <p:cNvSpPr/>
            <p:nvPr/>
          </p:nvSpPr>
          <p:spPr>
            <a:xfrm>
              <a:off x="13772880" y="5582520"/>
              <a:ext cx="473400" cy="396360"/>
            </a:xfrm>
            <a:prstGeom prst="rect">
              <a:avLst/>
            </a:prstGeom>
            <a:solidFill>
              <a:srgbClr val="d0e8c4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595757"/>
                  </a:solidFill>
                  <a:uFillTx/>
                  <a:latin typeface="Arial"/>
                  <a:ea typeface="Arial"/>
                </a:rPr>
                <a:t>RGB 208/232/196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45" name="矩形 13"/>
            <p:cNvSpPr/>
            <p:nvPr/>
          </p:nvSpPr>
          <p:spPr>
            <a:xfrm>
              <a:off x="13771440" y="5142240"/>
              <a:ext cx="473400" cy="396360"/>
            </a:xfrm>
            <a:prstGeom prst="rect">
              <a:avLst/>
            </a:prstGeom>
            <a:solidFill>
              <a:srgbClr val="feeec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595757"/>
                  </a:solidFill>
                  <a:uFillTx/>
                  <a:latin typeface="Arial"/>
                  <a:ea typeface="Arial"/>
                </a:rPr>
                <a:t>RGB 254/238/193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46" name="矩形 13"/>
            <p:cNvSpPr/>
            <p:nvPr/>
          </p:nvSpPr>
          <p:spPr>
            <a:xfrm>
              <a:off x="13771440" y="6021360"/>
              <a:ext cx="473400" cy="396360"/>
            </a:xfrm>
            <a:prstGeom prst="rect">
              <a:avLst/>
            </a:prstGeom>
            <a:solidFill>
              <a:srgbClr val="bee9ee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595757"/>
                  </a:solidFill>
                  <a:uFillTx/>
                  <a:latin typeface="Arial"/>
                  <a:ea typeface="Arial"/>
                </a:rPr>
                <a:t>RGB</a:t>
              </a:r>
              <a:br>
                <a:rPr sz="500"/>
              </a:br>
              <a:r>
                <a:rPr b="1" lang="en-US" sz="500" strike="noStrike" u="none">
                  <a:solidFill>
                    <a:srgbClr val="595757"/>
                  </a:solidFill>
                  <a:uFillTx/>
                  <a:latin typeface="Arial"/>
                  <a:ea typeface="Arial"/>
                </a:rPr>
                <a:t>190/233/238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47" name="矩形 13"/>
            <p:cNvSpPr/>
            <p:nvPr/>
          </p:nvSpPr>
          <p:spPr>
            <a:xfrm>
              <a:off x="13767840" y="2765880"/>
              <a:ext cx="473400" cy="396360"/>
            </a:xfrm>
            <a:prstGeom prst="rect">
              <a:avLst/>
            </a:prstGeom>
            <a:solidFill>
              <a:srgbClr val="eeb3b8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595757"/>
                  </a:solidFill>
                  <a:uFillTx/>
                  <a:latin typeface="Arial"/>
                  <a:ea typeface="Arial"/>
                </a:rPr>
                <a:t>RGB 239/178/184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48" name="矩形 13"/>
            <p:cNvSpPr/>
            <p:nvPr/>
          </p:nvSpPr>
          <p:spPr>
            <a:xfrm>
              <a:off x="13767480" y="3207240"/>
              <a:ext cx="473400" cy="396360"/>
            </a:xfrm>
            <a:prstGeom prst="rect">
              <a:avLst/>
            </a:prstGeom>
            <a:solidFill>
              <a:srgbClr val="eeb3c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595757"/>
                  </a:solidFill>
                  <a:uFillTx/>
                  <a:latin typeface="Arial"/>
                  <a:ea typeface="Arial"/>
                </a:rPr>
                <a:t>RGB 238/179/193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49" name="矩形 13"/>
            <p:cNvSpPr/>
            <p:nvPr/>
          </p:nvSpPr>
          <p:spPr>
            <a:xfrm>
              <a:off x="12292560" y="6459120"/>
              <a:ext cx="305640" cy="396360"/>
            </a:xfrm>
            <a:prstGeom prst="rect">
              <a:avLst/>
            </a:prstGeom>
            <a:solidFill>
              <a:srgbClr val="221815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RGB </a:t>
              </a:r>
              <a:br>
                <a:rPr sz="500"/>
              </a:b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0/0/0</a:t>
              </a:r>
              <a:endParaRPr b="0" lang="en-CA" sz="5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50" name="矩形 13"/>
            <p:cNvSpPr/>
            <p:nvPr/>
          </p:nvSpPr>
          <p:spPr>
            <a:xfrm>
              <a:off x="12621600" y="6459120"/>
              <a:ext cx="305280" cy="396360"/>
            </a:xfrm>
            <a:prstGeom prst="rect">
              <a:avLst/>
            </a:prstGeom>
            <a:solidFill>
              <a:srgbClr val="595757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RGB </a:t>
              </a:r>
              <a:endParaRPr b="0" lang="en-CA" sz="500" strike="noStrike" u="none">
                <a:solidFill>
                  <a:srgbClr val="ffffff"/>
                </a:solidFill>
                <a:uFillTx/>
                <a:latin typeface="Arial"/>
              </a:endParaRPr>
            </a:p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89/87/87</a:t>
              </a:r>
              <a:endParaRPr b="0" lang="en-CA" sz="5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51" name="矩形 13"/>
            <p:cNvSpPr/>
            <p:nvPr/>
          </p:nvSpPr>
          <p:spPr>
            <a:xfrm>
              <a:off x="12951720" y="6459120"/>
              <a:ext cx="305640" cy="396360"/>
            </a:xfrm>
            <a:prstGeom prst="rect">
              <a:avLst/>
            </a:prstGeom>
            <a:solidFill>
              <a:srgbClr val="888888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RGB</a:t>
              </a:r>
              <a:endParaRPr b="0" lang="en-CA" sz="500" strike="noStrike" u="none">
                <a:solidFill>
                  <a:srgbClr val="ffffff"/>
                </a:solidFill>
                <a:uFillTx/>
                <a:latin typeface="Arial"/>
              </a:endParaRPr>
            </a:p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137/137/</a:t>
              </a:r>
              <a:br>
                <a:rPr sz="500"/>
              </a:b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137</a:t>
              </a:r>
              <a:endParaRPr b="0" lang="en-CA" sz="5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52" name="矩形 13"/>
            <p:cNvSpPr/>
            <p:nvPr/>
          </p:nvSpPr>
          <p:spPr>
            <a:xfrm>
              <a:off x="13281480" y="6459120"/>
              <a:ext cx="305640" cy="396360"/>
            </a:xfrm>
            <a:prstGeom prst="rect">
              <a:avLst/>
            </a:prstGeom>
            <a:solidFill>
              <a:srgbClr val="b5b5b5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RGB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181/181/</a:t>
              </a:r>
              <a:br>
                <a:rPr sz="500"/>
              </a:br>
              <a:r>
                <a:rPr b="1" lang="en-US" sz="500" strike="noStrike" u="none">
                  <a:solidFill>
                    <a:srgbClr val="ffffff"/>
                  </a:solidFill>
                  <a:uFillTx/>
                  <a:latin typeface="Arial"/>
                  <a:ea typeface="Arial"/>
                </a:rPr>
                <a:t>181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53" name="矩形 13"/>
            <p:cNvSpPr/>
            <p:nvPr/>
          </p:nvSpPr>
          <p:spPr>
            <a:xfrm>
              <a:off x="13608000" y="6459120"/>
              <a:ext cx="306000" cy="396360"/>
            </a:xfrm>
            <a:prstGeom prst="rect">
              <a:avLst/>
            </a:prstGeom>
            <a:solidFill>
              <a:srgbClr val="dddddd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595757"/>
                  </a:solidFill>
                  <a:uFillTx/>
                  <a:latin typeface="Arial"/>
                  <a:ea typeface="Arial"/>
                </a:rPr>
                <a:t>RGB 221/221/</a:t>
              </a:r>
              <a:br>
                <a:rPr sz="500"/>
              </a:br>
              <a:r>
                <a:rPr b="1" lang="en-US" sz="500" strike="noStrike" u="none">
                  <a:solidFill>
                    <a:srgbClr val="595757"/>
                  </a:solidFill>
                  <a:uFillTx/>
                  <a:latin typeface="Arial"/>
                  <a:ea typeface="Arial"/>
                </a:rPr>
                <a:t>221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54" name="矩形 13"/>
            <p:cNvSpPr/>
            <p:nvPr/>
          </p:nvSpPr>
          <p:spPr>
            <a:xfrm>
              <a:off x="13934160" y="6459120"/>
              <a:ext cx="305640" cy="396360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b5b5b5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595757"/>
                  </a:solidFill>
                  <a:uFillTx/>
                  <a:latin typeface="Arial"/>
                  <a:ea typeface="Arial"/>
                </a:rPr>
                <a:t>RGB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lnSpc>
                  <a:spcPts val="621"/>
                </a:lnSpc>
              </a:pPr>
              <a:r>
                <a:rPr b="1" lang="en-US" sz="500" strike="noStrike" u="none">
                  <a:solidFill>
                    <a:srgbClr val="595757"/>
                  </a:solidFill>
                  <a:uFillTx/>
                  <a:latin typeface="Arial"/>
                  <a:ea typeface="Arial"/>
                </a:rPr>
                <a:t>255/255/</a:t>
              </a:r>
              <a:br>
                <a:rPr sz="500"/>
              </a:br>
              <a:r>
                <a:rPr b="1" lang="en-US" sz="500" strike="noStrike" u="none">
                  <a:solidFill>
                    <a:srgbClr val="595757"/>
                  </a:solidFill>
                  <a:uFillTx/>
                  <a:latin typeface="Arial"/>
                  <a:ea typeface="Arial"/>
                </a:rPr>
                <a:t>255</a:t>
              </a:r>
              <a:endParaRPr b="0" lang="en-CA" sz="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55" name="直线连接符 14"/>
          <p:cNvSpPr/>
          <p:nvPr/>
        </p:nvSpPr>
        <p:spPr>
          <a:xfrm flipH="1">
            <a:off x="631080" y="1384920"/>
            <a:ext cx="2048040" cy="360"/>
          </a:xfrm>
          <a:prstGeom prst="line">
            <a:avLst/>
          </a:prstGeom>
          <a:ln w="29160">
            <a:solidFill>
              <a:srgbClr val="c7000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en-CA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56" name="" descr=""/>
          <p:cNvPicPr/>
          <p:nvPr/>
        </p:nvPicPr>
        <p:blipFill>
          <a:blip r:embed="rId2"/>
          <a:stretch/>
        </p:blipFill>
        <p:spPr>
          <a:xfrm>
            <a:off x="10778760" y="481320"/>
            <a:ext cx="775440" cy="775800"/>
          </a:xfrm>
          <a:prstGeom prst="rect">
            <a:avLst/>
          </a:prstGeom>
          <a:ln w="0">
            <a:noFill/>
          </a:ln>
        </p:spPr>
      </p:pic>
      <p:sp>
        <p:nvSpPr>
          <p:cNvPr id="57" name="TextBox 3"/>
          <p:cNvSpPr/>
          <p:nvPr/>
        </p:nvSpPr>
        <p:spPr>
          <a:xfrm>
            <a:off x="685440" y="6491880"/>
            <a:ext cx="2054160" cy="16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100" strike="noStrike" u="none">
                <a:solidFill>
                  <a:srgbClr val="808080"/>
                </a:solidFill>
                <a:uFillTx/>
                <a:latin typeface="Poppins Light"/>
                <a:ea typeface="DejaVu Sans"/>
              </a:rPr>
              <a:t>http://OneOffice.ca</a:t>
            </a:r>
            <a:endParaRPr b="0" lang="en-CA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CA" sz="44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32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CA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CA" sz="2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CA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CA" sz="20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CA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0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CA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0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CA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0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CA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直线连接符 14"/>
          <p:cNvSpPr/>
          <p:nvPr/>
        </p:nvSpPr>
        <p:spPr>
          <a:xfrm flipH="1">
            <a:off x="630000" y="1384200"/>
            <a:ext cx="2047680" cy="360"/>
          </a:xfrm>
          <a:prstGeom prst="line">
            <a:avLst/>
          </a:prstGeom>
          <a:ln w="29160">
            <a:solidFill>
              <a:srgbClr val="c7000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en-CA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61" name="" descr=""/>
          <p:cNvPicPr/>
          <p:nvPr/>
        </p:nvPicPr>
        <p:blipFill>
          <a:blip r:embed="rId2"/>
          <a:stretch/>
        </p:blipFill>
        <p:spPr>
          <a:xfrm>
            <a:off x="10771200" y="375480"/>
            <a:ext cx="881640" cy="881640"/>
          </a:xfrm>
          <a:prstGeom prst="rect">
            <a:avLst/>
          </a:prstGeom>
          <a:ln w="0">
            <a:noFill/>
          </a:ln>
        </p:spPr>
      </p:pic>
      <p:sp>
        <p:nvSpPr>
          <p:cNvPr id="62" name="TextBox 3"/>
          <p:cNvSpPr/>
          <p:nvPr/>
        </p:nvSpPr>
        <p:spPr>
          <a:xfrm>
            <a:off x="681840" y="6423840"/>
            <a:ext cx="3579840" cy="18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200" strike="noStrike" u="none">
                <a:solidFill>
                  <a:srgbClr val="666666"/>
                </a:solidFill>
                <a:uFillTx/>
                <a:latin typeface="Poppins ExtraLight"/>
                <a:ea typeface="DejaVu Sans"/>
              </a:rPr>
              <a:t>https://OneOffice.ca</a:t>
            </a:r>
            <a:endParaRPr b="0" lang="en-CA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CA" sz="44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32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CA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CA" sz="2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CA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CA" sz="20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CA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0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CA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0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CA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0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CA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4"/>
          <p:cNvSpPr/>
          <p:nvPr/>
        </p:nvSpPr>
        <p:spPr>
          <a:xfrm>
            <a:off x="606600" y="1161720"/>
            <a:ext cx="579132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4800" spc="-85" strike="noStrike" u="none">
                <a:solidFill>
                  <a:srgbClr val="1d1d1a"/>
                </a:solidFill>
                <a:uFillTx/>
                <a:latin typeface="Poppins"/>
                <a:ea typeface="DejaVu Sans"/>
              </a:rPr>
              <a:t>Thank you.</a:t>
            </a:r>
            <a:endParaRPr b="0" lang="en-CA" sz="4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6" name="TextBox 3"/>
          <p:cNvSpPr/>
          <p:nvPr/>
        </p:nvSpPr>
        <p:spPr>
          <a:xfrm>
            <a:off x="680040" y="6427080"/>
            <a:ext cx="3579840" cy="18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200" strike="noStrike" u="none">
                <a:solidFill>
                  <a:srgbClr val="1d1d1b"/>
                </a:solidFill>
                <a:uFillTx/>
                <a:latin typeface="Poppins ExtraLight"/>
                <a:ea typeface="DejaVu Sans"/>
              </a:rPr>
              <a:t>https://OneOffice.ca</a:t>
            </a:r>
            <a:endParaRPr b="0" lang="en-CA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7" name="" descr=""/>
          <p:cNvPicPr/>
          <p:nvPr/>
        </p:nvPicPr>
        <p:blipFill>
          <a:blip r:embed="rId2"/>
          <a:stretch/>
        </p:blipFill>
        <p:spPr>
          <a:xfrm>
            <a:off x="8026200" y="6052320"/>
            <a:ext cx="3249000" cy="541800"/>
          </a:xfrm>
          <a:prstGeom prst="rect">
            <a:avLst/>
          </a:prstGeom>
          <a:ln w="0">
            <a:noFill/>
          </a:ln>
        </p:spPr>
      </p:pic>
      <p:sp>
        <p:nvSpPr>
          <p:cNvPr id="68" name="直线连接符 14"/>
          <p:cNvSpPr/>
          <p:nvPr/>
        </p:nvSpPr>
        <p:spPr>
          <a:xfrm flipH="1">
            <a:off x="630000" y="2344320"/>
            <a:ext cx="2047680" cy="360"/>
          </a:xfrm>
          <a:prstGeom prst="line">
            <a:avLst/>
          </a:prstGeom>
          <a:ln w="29160">
            <a:solidFill>
              <a:srgbClr val="c7000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en-CA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CA" sz="44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32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CA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CA" sz="2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CA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CA" sz="20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CA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0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CA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0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CA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0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CA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1" name="Text Placeholder 1"/>
          <p:cNvSpPr/>
          <p:nvPr/>
        </p:nvSpPr>
        <p:spPr>
          <a:xfrm>
            <a:off x="7977240" y="4800600"/>
            <a:ext cx="3220920" cy="100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-US" sz="1000" strike="noStrike" u="none">
                <a:solidFill>
                  <a:srgbClr val="1d1d1b"/>
                </a:solidFill>
                <a:uFillTx/>
                <a:latin typeface="Poppins"/>
                <a:ea typeface="Microsoft YaHei"/>
              </a:rPr>
              <a:t>Copyright © 2025 OneOffice Inc.</a:t>
            </a:r>
            <a:br>
              <a:rPr sz="1000"/>
            </a:br>
            <a:r>
              <a:rPr b="1" lang="en-US" sz="1000" strike="noStrike" u="none">
                <a:solidFill>
                  <a:srgbClr val="1d1d1b"/>
                </a:solidFill>
                <a:uFillTx/>
                <a:latin typeface="Poppins"/>
                <a:ea typeface="Microsoft YaHei"/>
              </a:rPr>
              <a:t>All Rights Reserved.</a:t>
            </a:r>
            <a:br>
              <a:rPr sz="780"/>
            </a:br>
            <a:br>
              <a:rPr sz="780"/>
            </a:br>
            <a:r>
              <a:rPr b="0" lang="en-US" sz="850" strike="noStrike" u="none">
                <a:solidFill>
                  <a:srgbClr val="1d1d1b"/>
                </a:solidFill>
                <a:uFillTx/>
                <a:latin typeface="Poppins"/>
                <a:ea typeface="Microsoft YaHei"/>
              </a:rPr>
              <a:t>Any trademarks or brand names used in this document are hereby acknowledged as property of their owners.</a:t>
            </a:r>
            <a:endParaRPr b="0" lang="en-CA" sz="85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15000"/>
              </a:lnSpc>
              <a:spcBef>
                <a:spcPts val="1001"/>
              </a:spcBef>
              <a:tabLst>
                <a:tab algn="l" pos="0"/>
              </a:tabLst>
            </a:pPr>
            <a:endParaRPr b="0" lang="en-CA" sz="78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4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4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4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4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slideLayout" Target="../slideLayouts/slideLayout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4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slideLayout" Target="../slideLayouts/slideLayout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8760" y="1665360"/>
            <a:ext cx="109706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6600" spc="-85" strike="noStrike" u="none">
                <a:solidFill>
                  <a:srgbClr val="ffffff"/>
                </a:solidFill>
                <a:uFillTx/>
                <a:latin typeface="Poppins"/>
              </a:rPr>
              <a:t>OneOffice Productivity</a:t>
            </a:r>
            <a:endParaRPr b="0" lang="en-CA" sz="6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8760" y="2880000"/>
            <a:ext cx="6702840" cy="153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CA" sz="4000" spc="-85" strike="noStrike" u="none">
                <a:solidFill>
                  <a:srgbClr val="ffffff"/>
                </a:solidFill>
                <a:uFillTx/>
                <a:latin typeface="Poppins Light"/>
              </a:rPr>
              <a:t>Overview &amp; Features</a:t>
            </a:r>
            <a:endParaRPr b="0" lang="en-CA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400" spc="-85" strike="noStrike" u="none">
                <a:solidFill>
                  <a:srgbClr val="1d1d1a"/>
                </a:solidFill>
                <a:uFillTx/>
                <a:latin typeface="Poppins"/>
              </a:rPr>
              <a:t>5. Agile Projects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4" name=""/>
          <p:cNvSpPr/>
          <p:nvPr/>
        </p:nvSpPr>
        <p:spPr>
          <a:xfrm>
            <a:off x="361080" y="2124000"/>
            <a:ext cx="6080760" cy="345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432000" indent="-324000">
              <a:lnSpc>
                <a:spcPct val="115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Kanban board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Real-time tracking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Reminders / notifications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Attach documents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Integrate with group calls  / chats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Drag &amp; drop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1"/>
          <a:srcRect l="51251" t="8479" r="0" b="0"/>
          <a:stretch/>
        </p:blipFill>
        <p:spPr>
          <a:xfrm>
            <a:off x="6120000" y="384120"/>
            <a:ext cx="5938920" cy="6274800"/>
          </a:xfrm>
          <a:prstGeom prst="rect">
            <a:avLst/>
          </a:prstGeom>
          <a:ln w="0"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400" spc="-85" strike="noStrike" u="none">
                <a:solidFill>
                  <a:srgbClr val="1d1d1a"/>
                </a:solidFill>
                <a:uFillTx/>
                <a:latin typeface="Poppins"/>
              </a:rPr>
              <a:t>6. Chats / Calls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7" name="" descr=""/>
          <p:cNvPicPr/>
          <p:nvPr/>
        </p:nvPicPr>
        <p:blipFill>
          <a:blip r:embed="rId1"/>
          <a:srcRect l="7643" t="0" r="0" b="0"/>
          <a:stretch/>
        </p:blipFill>
        <p:spPr>
          <a:xfrm>
            <a:off x="5601240" y="541800"/>
            <a:ext cx="9516240" cy="5791320"/>
          </a:xfrm>
          <a:prstGeom prst="rect">
            <a:avLst/>
          </a:prstGeom>
          <a:ln w="0">
            <a:noFill/>
          </a:ln>
          <a:effectLst>
            <a:softEdge rad="63360"/>
          </a:effectLst>
        </p:spPr>
      </p:pic>
      <p:sp>
        <p:nvSpPr>
          <p:cNvPr id="108" name=""/>
          <p:cNvSpPr/>
          <p:nvPr/>
        </p:nvSpPr>
        <p:spPr>
          <a:xfrm>
            <a:off x="361080" y="1836000"/>
            <a:ext cx="6080760" cy="417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End-to-end encrypted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Mobile app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Real-time notification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Voice notes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Permanent chat / call links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Background blur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Document share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Integrates w/docs &amp; projects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400" spc="-85" strike="noStrike" u="none">
                <a:solidFill>
                  <a:srgbClr val="1d1d1a"/>
                </a:solidFill>
                <a:uFillTx/>
                <a:latin typeface="Poppins"/>
              </a:rPr>
              <a:t>7. Emails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4339440" y="540000"/>
            <a:ext cx="11319480" cy="5937120"/>
          </a:xfrm>
          <a:prstGeom prst="rect">
            <a:avLst/>
          </a:prstGeom>
          <a:ln w="0">
            <a:noFill/>
          </a:ln>
        </p:spPr>
      </p:pic>
      <p:sp>
        <p:nvSpPr>
          <p:cNvPr id="111" name=""/>
          <p:cNvSpPr/>
          <p:nvPr/>
        </p:nvSpPr>
        <p:spPr>
          <a:xfrm>
            <a:off x="361080" y="1656000"/>
            <a:ext cx="4772160" cy="468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Secure email server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Lightning fast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Mobile sync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Out of office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Filters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Files integration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AI Spam engine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Quarantine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Detailed logs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400" spc="-85" strike="noStrike" u="none">
                <a:solidFill>
                  <a:srgbClr val="1d1d1a"/>
                </a:solidFill>
                <a:uFillTx/>
                <a:latin typeface="Poppins"/>
              </a:rPr>
              <a:t>8. Forms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3" name=""/>
          <p:cNvSpPr/>
          <p:nvPr/>
        </p:nvSpPr>
        <p:spPr>
          <a:xfrm>
            <a:off x="433080" y="1584000"/>
            <a:ext cx="4772160" cy="467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432000" indent="-324000">
              <a:lnSpc>
                <a:spcPct val="115000"/>
              </a:lnSpc>
              <a:spcAft>
                <a:spcPts val="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Simple 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Aft>
                <a:spcPts val="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Drag &amp; drop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Aft>
                <a:spcPts val="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Drop-downs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Aft>
                <a:spcPts val="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Text inputs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Aft>
                <a:spcPts val="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Multiple choice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Aft>
                <a:spcPts val="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Surveys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Aft>
                <a:spcPts val="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Reports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Aft>
                <a:spcPts val="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Results downloads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Aft>
                <a:spcPts val="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Notifications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4" name="" descr=""/>
          <p:cNvPicPr/>
          <p:nvPr/>
        </p:nvPicPr>
        <p:blipFill>
          <a:blip r:embed="rId1"/>
          <a:srcRect l="0" t="7997" r="0" b="0"/>
          <a:stretch/>
        </p:blipFill>
        <p:spPr>
          <a:xfrm>
            <a:off x="4860720" y="851040"/>
            <a:ext cx="10909800" cy="5643360"/>
          </a:xfrm>
          <a:prstGeom prst="rect">
            <a:avLst/>
          </a:prstGeom>
          <a:ln w="0"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400" spc="-85" strike="noStrike" u="none">
                <a:solidFill>
                  <a:srgbClr val="1d1d1a"/>
                </a:solidFill>
                <a:uFillTx/>
                <a:latin typeface="Poppins"/>
              </a:rPr>
              <a:t>9. Webinar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6" name=""/>
          <p:cNvSpPr/>
          <p:nvPr/>
        </p:nvSpPr>
        <p:spPr>
          <a:xfrm>
            <a:off x="397080" y="1512000"/>
            <a:ext cx="4772160" cy="442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Up to 1000 users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Recording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Lighting fast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Low bandwidth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Smart audio check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Whiteboard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Document sharing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External video sync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Secure chat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Mobile-ready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1"/>
          <a:srcRect l="11412" t="0" r="0" b="0"/>
          <a:stretch/>
        </p:blipFill>
        <p:spPr>
          <a:xfrm>
            <a:off x="4680360" y="231840"/>
            <a:ext cx="7377120" cy="6245280"/>
          </a:xfrm>
          <a:prstGeom prst="rect">
            <a:avLst/>
          </a:prstGeom>
          <a:ln w="0">
            <a:noFill/>
          </a:ln>
          <a:effectLst>
            <a:softEdge rad="101520"/>
          </a:effectLst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" descr=""/>
          <p:cNvPicPr/>
          <p:nvPr/>
        </p:nvPicPr>
        <p:blipFill>
          <a:blip r:embed="rId1"/>
          <a:srcRect l="23130" t="0" r="19677" b="0"/>
          <a:stretch/>
        </p:blipFill>
        <p:spPr>
          <a:xfrm>
            <a:off x="6660000" y="416160"/>
            <a:ext cx="5471280" cy="5955480"/>
          </a:xfrm>
          <a:prstGeom prst="rect">
            <a:avLst/>
          </a:prstGeom>
          <a:ln w="0">
            <a:noFill/>
          </a:ln>
          <a:effectLst>
            <a:softEdge rad="76320"/>
          </a:effectLst>
        </p:spPr>
      </p:pic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400" spc="-85" strike="noStrike" u="none">
                <a:solidFill>
                  <a:srgbClr val="1d1d1a"/>
                </a:solidFill>
                <a:uFillTx/>
                <a:latin typeface="Poppins"/>
              </a:rPr>
              <a:t>10. OneSeek AI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0" name=""/>
          <p:cNvSpPr/>
          <p:nvPr/>
        </p:nvSpPr>
        <p:spPr>
          <a:xfrm>
            <a:off x="397080" y="2124000"/>
            <a:ext cx="6730560" cy="363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100% Built-in – no external APIs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Semantic search </a:t>
            </a: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 Light"/>
                <a:ea typeface="DejaVu Sans"/>
              </a:rPr>
              <a:t>(by topic)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Automated content tagging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Block leaks of confidential data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Summarizing documents / emails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Automated tasks</a:t>
            </a:r>
            <a:br>
              <a:rPr sz="2600"/>
            </a:br>
            <a:r>
              <a:rPr b="0" lang="en-CA" sz="2400" spc="-85" strike="noStrike" u="none">
                <a:solidFill>
                  <a:srgbClr val="000000"/>
                </a:solidFill>
                <a:uFillTx/>
                <a:latin typeface="Poppins Light"/>
                <a:ea typeface="DejaVu Sans"/>
              </a:rPr>
              <a:t>(answering emails, creating documents ...)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Multi-language (EN, FR, AR, AK ....)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400" spc="-85" strike="noStrike" u="none">
                <a:solidFill>
                  <a:srgbClr val="1d1d1a"/>
                </a:solidFill>
                <a:uFillTx/>
                <a:latin typeface="Poppins"/>
              </a:rPr>
              <a:t>11. Military-Grade Security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" name=""/>
          <p:cNvSpPr/>
          <p:nvPr/>
        </p:nvSpPr>
        <p:spPr>
          <a:xfrm>
            <a:off x="397080" y="1656000"/>
            <a:ext cx="6730560" cy="475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Complete built-in security engine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Firewall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Spam / Malware / Phishing / XSS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DDoS filter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URL / domain filter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End-to-end encryption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Strong authentication controls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Protocol security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Intrusion detection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Email security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23" name="" descr=""/>
          <p:cNvPicPr/>
          <p:nvPr/>
        </p:nvPicPr>
        <p:blipFill>
          <a:blip r:embed="rId1"/>
          <a:srcRect l="0" t="0" r="32160" b="0"/>
          <a:stretch/>
        </p:blipFill>
        <p:spPr>
          <a:xfrm>
            <a:off x="6480000" y="1260000"/>
            <a:ext cx="5580000" cy="5483880"/>
          </a:xfrm>
          <a:prstGeom prst="rect">
            <a:avLst/>
          </a:prstGeom>
          <a:ln w="0">
            <a:noFill/>
          </a:ln>
          <a:effectLst>
            <a:softEdge rad="127080"/>
          </a:effectLst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400" spc="-85" strike="noStrike" u="none">
                <a:solidFill>
                  <a:srgbClr val="1d1d1a"/>
                </a:solidFill>
                <a:uFillTx/>
                <a:latin typeface="Poppins"/>
              </a:rPr>
              <a:t>12. Data Loss Prevention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5" name=""/>
          <p:cNvSpPr/>
          <p:nvPr/>
        </p:nvSpPr>
        <p:spPr>
          <a:xfrm>
            <a:off x="397080" y="2124000"/>
            <a:ext cx="6730560" cy="363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Built-in email backup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Built-in documents backup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Ransomware protection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Automated document versioning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Retention controls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Audit compliance tools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26" name="" descr=""/>
          <p:cNvPicPr/>
          <p:nvPr/>
        </p:nvPicPr>
        <p:blipFill>
          <a:blip r:embed="rId1"/>
          <a:srcRect l="0" t="0" r="12749" b="0"/>
          <a:stretch/>
        </p:blipFill>
        <p:spPr>
          <a:xfrm>
            <a:off x="6300000" y="1899000"/>
            <a:ext cx="5759640" cy="4401000"/>
          </a:xfrm>
          <a:prstGeom prst="rect">
            <a:avLst/>
          </a:prstGeom>
          <a:ln w="0">
            <a:noFill/>
          </a:ln>
          <a:effectLst>
            <a:softEdge rad="76320"/>
          </a:effectLst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400" spc="-85" strike="noStrike" u="none">
                <a:solidFill>
                  <a:srgbClr val="1d1d1a"/>
                </a:solidFill>
                <a:uFillTx/>
                <a:latin typeface="Poppins"/>
              </a:rPr>
              <a:t>13. Data Leak Prevention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8" name=""/>
          <p:cNvSpPr/>
          <p:nvPr/>
        </p:nvSpPr>
        <p:spPr>
          <a:xfrm>
            <a:off x="397080" y="2124000"/>
            <a:ext cx="6730560" cy="363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Advanced sharing controls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Download controls – web &amp; mobile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AI-based confidential data tagging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Security policy &amp; rules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Automated watermarks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Security &amp; incidents dashboard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29" name="" descr=""/>
          <p:cNvPicPr/>
          <p:nvPr/>
        </p:nvPicPr>
        <p:blipFill>
          <a:blip r:embed="rId1"/>
          <a:srcRect l="19199" t="16300" r="37961" b="2051"/>
          <a:stretch/>
        </p:blipFill>
        <p:spPr>
          <a:xfrm>
            <a:off x="6840360" y="1260000"/>
            <a:ext cx="5219640" cy="5219640"/>
          </a:xfrm>
          <a:prstGeom prst="rect">
            <a:avLst/>
          </a:prstGeom>
          <a:ln w="0">
            <a:noFill/>
          </a:ln>
        </p:spPr>
      </p:pic>
      <p:sp>
        <p:nvSpPr>
          <p:cNvPr id="130" name=""/>
          <p:cNvSpPr txBox="1"/>
          <p:nvPr/>
        </p:nvSpPr>
        <p:spPr>
          <a:xfrm rot="19540200">
            <a:off x="8308440" y="2958120"/>
            <a:ext cx="2640240" cy="926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/>
            <a:r>
              <a:rPr b="0" lang="en-CA" sz="1800" strike="noStrike" u="none">
                <a:solidFill>
                  <a:srgbClr val="3465a4"/>
                </a:solidFill>
                <a:uFillTx/>
                <a:latin typeface="Poppins"/>
              </a:rPr>
              <a:t>john@company</a:t>
            </a:r>
            <a:br>
              <a:rPr sz="1800"/>
            </a:br>
            <a:r>
              <a:rPr b="0" lang="en-CA" sz="1800" strike="noStrike" u="none">
                <a:solidFill>
                  <a:srgbClr val="3465a4"/>
                </a:solidFill>
                <a:uFillTx/>
                <a:latin typeface="Poppins"/>
              </a:rPr>
              <a:t>Confidential</a:t>
            </a:r>
            <a:endParaRPr b="0" lang="en-CA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1" name=""/>
          <p:cNvSpPr txBox="1"/>
          <p:nvPr/>
        </p:nvSpPr>
        <p:spPr>
          <a:xfrm rot="19540200">
            <a:off x="8488440" y="4888800"/>
            <a:ext cx="2640240" cy="926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/>
            <a:r>
              <a:rPr b="0" lang="en-CA" sz="1800" strike="noStrike" u="none">
                <a:solidFill>
                  <a:srgbClr val="3465a4"/>
                </a:solidFill>
                <a:uFillTx/>
                <a:latin typeface="Poppins"/>
              </a:rPr>
              <a:t>john@company</a:t>
            </a:r>
            <a:br>
              <a:rPr sz="1800"/>
            </a:br>
            <a:r>
              <a:rPr b="0" lang="en-CA" sz="1800" strike="noStrike" u="none">
                <a:solidFill>
                  <a:srgbClr val="3465a4"/>
                </a:solidFill>
                <a:uFillTx/>
                <a:latin typeface="Poppins"/>
              </a:rPr>
              <a:t>Confidential</a:t>
            </a:r>
            <a:endParaRPr b="0" lang="en-CA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9074520" y="0"/>
            <a:ext cx="3165480" cy="6854400"/>
          </a:xfrm>
          <a:prstGeom prst="rect">
            <a:avLst/>
          </a:prstGeom>
          <a:ln w="0">
            <a:noFill/>
          </a:ln>
        </p:spPr>
      </p:pic>
      <p:pic>
        <p:nvPicPr>
          <p:cNvPr id="133" name="" descr=""/>
          <p:cNvPicPr/>
          <p:nvPr/>
        </p:nvPicPr>
        <p:blipFill>
          <a:blip r:embed="rId2"/>
          <a:stretch/>
        </p:blipFill>
        <p:spPr>
          <a:xfrm>
            <a:off x="7441200" y="360"/>
            <a:ext cx="3168360" cy="6857640"/>
          </a:xfrm>
          <a:prstGeom prst="rect">
            <a:avLst/>
          </a:prstGeom>
          <a:ln w="0">
            <a:noFill/>
          </a:ln>
        </p:spPr>
      </p:pic>
      <p:pic>
        <p:nvPicPr>
          <p:cNvPr id="134" name="" descr=""/>
          <p:cNvPicPr/>
          <p:nvPr/>
        </p:nvPicPr>
        <p:blipFill>
          <a:blip r:embed="rId3"/>
          <a:srcRect l="0" t="0" r="3421" b="0"/>
          <a:stretch/>
        </p:blipFill>
        <p:spPr>
          <a:xfrm>
            <a:off x="5833800" y="360"/>
            <a:ext cx="3057840" cy="6857640"/>
          </a:xfrm>
          <a:prstGeom prst="rect">
            <a:avLst/>
          </a:prstGeom>
          <a:ln w="0">
            <a:noFill/>
          </a:ln>
        </p:spPr>
      </p:pic>
      <p:pic>
        <p:nvPicPr>
          <p:cNvPr id="135" name="" descr=""/>
          <p:cNvPicPr/>
          <p:nvPr/>
        </p:nvPicPr>
        <p:blipFill>
          <a:blip r:embed="rId4"/>
          <a:stretch/>
        </p:blipFill>
        <p:spPr>
          <a:xfrm>
            <a:off x="3743640" y="18360"/>
            <a:ext cx="3168360" cy="6857640"/>
          </a:xfrm>
          <a:prstGeom prst="rect">
            <a:avLst/>
          </a:prstGeom>
          <a:ln w="0">
            <a:noFill/>
          </a:ln>
        </p:spPr>
      </p:pic>
      <p:sp>
        <p:nvSpPr>
          <p:cNvPr id="136" name=""/>
          <p:cNvSpPr/>
          <p:nvPr/>
        </p:nvSpPr>
        <p:spPr>
          <a:xfrm>
            <a:off x="433080" y="2304000"/>
            <a:ext cx="4772160" cy="345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Collaboration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Calling / Chats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Authentication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Desktop editor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Desktop email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Sync / backup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400" spc="-85" strike="noStrike" u="none">
                <a:solidFill>
                  <a:srgbClr val="1d1d1a"/>
                </a:solidFill>
                <a:uFillTx/>
                <a:latin typeface="Poppins"/>
              </a:rPr>
              <a:t>14. Applications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720000" y="2470680"/>
            <a:ext cx="10798560" cy="282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4000" strike="noStrike" u="none">
                <a:solidFill>
                  <a:srgbClr val="ffffff"/>
                </a:solidFill>
                <a:uFillTx/>
                <a:latin typeface="Poppins"/>
                <a:ea typeface="Roboto Medium"/>
              </a:rPr>
              <a:t>Mission -</a:t>
            </a:r>
            <a:r>
              <a:rPr b="0" lang="es" sz="4000" strike="noStrike" u="none">
                <a:solidFill>
                  <a:srgbClr val="ffffff"/>
                </a:solidFill>
                <a:uFillTx/>
                <a:latin typeface="Poppins"/>
                <a:ea typeface="Roboto Medium"/>
              </a:rPr>
              <a:t> A simple, complete &amp; secure platform to empower productive teams</a:t>
            </a:r>
            <a:endParaRPr b="0" lang="en-CA" sz="4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"/>
          <p:cNvSpPr/>
          <p:nvPr/>
        </p:nvSpPr>
        <p:spPr>
          <a:xfrm>
            <a:off x="9720000" y="-360000"/>
            <a:ext cx="2698920" cy="21589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CA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400" spc="-85" strike="noStrike" u="none">
                <a:solidFill>
                  <a:srgbClr val="1d1d1a"/>
                </a:solidFill>
                <a:uFillTx/>
                <a:latin typeface="Poppins"/>
              </a:rPr>
              <a:t>15. Admin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0" name=""/>
          <p:cNvSpPr/>
          <p:nvPr/>
        </p:nvSpPr>
        <p:spPr>
          <a:xfrm>
            <a:off x="433080" y="1476000"/>
            <a:ext cx="5324760" cy="379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432000" indent="-3240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Simple yet Complete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Access controls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Delegated admins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Security dashboard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Groups &amp; teams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Email rules &amp; backups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Admin logs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Fine-tuned permissions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Live notifications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Control email settings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Integrate own domain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41" name="" descr=""/>
          <p:cNvPicPr/>
          <p:nvPr/>
        </p:nvPicPr>
        <p:blipFill>
          <a:blip r:embed="rId1"/>
          <a:srcRect l="0" t="0" r="1314" b="0"/>
          <a:stretch/>
        </p:blipFill>
        <p:spPr>
          <a:xfrm>
            <a:off x="4688640" y="900000"/>
            <a:ext cx="7550280" cy="5398920"/>
          </a:xfrm>
          <a:prstGeom prst="rect">
            <a:avLst/>
          </a:prstGeom>
          <a:ln w="0"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4840560" y="1852560"/>
            <a:ext cx="1442880" cy="174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14000"/>
              </a:lnSpc>
              <a:tabLst>
                <a:tab algn="l" pos="0"/>
              </a:tabLst>
            </a:pPr>
            <a:r>
              <a:rPr b="1" lang="es" sz="12000" strike="noStrike" u="none">
                <a:solidFill>
                  <a:srgbClr val="435d74"/>
                </a:solidFill>
                <a:uFillTx/>
                <a:latin typeface="Poppins"/>
                <a:ea typeface="Roboto"/>
              </a:rPr>
              <a:t>“</a:t>
            </a:r>
            <a:endParaRPr b="0" lang="en-CA" sz="1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5220360" y="2090520"/>
            <a:ext cx="6409800" cy="282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br>
              <a:rPr sz="4000"/>
            </a:br>
            <a:r>
              <a:rPr b="0" lang="es" sz="4000" strike="noStrike" u="none">
                <a:solidFill>
                  <a:srgbClr val="193441"/>
                </a:solidFill>
                <a:uFillTx/>
                <a:latin typeface="Poppins"/>
                <a:ea typeface="Roboto Medium"/>
              </a:rPr>
              <a:t>Having the right tool for the job is half the battle</a:t>
            </a:r>
            <a:endParaRPr b="0" lang="en-CA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23"/>
          <p:cNvSpPr/>
          <p:nvPr/>
        </p:nvSpPr>
        <p:spPr>
          <a:xfrm>
            <a:off x="0" y="3916800"/>
            <a:ext cx="6015960" cy="1004760"/>
          </a:xfrm>
          <a:prstGeom prst="rect">
            <a:avLst/>
          </a:prstGeom>
          <a:solidFill>
            <a:srgbClr val="a5b7c6">
              <a:alpha val="8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CA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45" name="CustomShape 10"/>
          <p:cNvSpPr/>
          <p:nvPr/>
        </p:nvSpPr>
        <p:spPr>
          <a:xfrm>
            <a:off x="383400" y="3780000"/>
            <a:ext cx="7164000" cy="122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4400" strike="noStrike" u="none">
                <a:solidFill>
                  <a:srgbClr val="ffffff"/>
                </a:solidFill>
                <a:uFillTx/>
                <a:latin typeface="Poppins SemiBold"/>
                <a:ea typeface="Roboto"/>
              </a:rPr>
              <a:t>Anywhere</a:t>
            </a:r>
            <a:r>
              <a:rPr b="1" lang="es" sz="4400" strike="noStrike" u="none">
                <a:solidFill>
                  <a:srgbClr val="ffffff"/>
                </a:solidFill>
                <a:uFillTx/>
                <a:latin typeface="Poppins"/>
                <a:ea typeface="Roboto"/>
              </a:rPr>
              <a:t> ...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6" name="CustomShape 20"/>
          <p:cNvSpPr/>
          <p:nvPr/>
        </p:nvSpPr>
        <p:spPr>
          <a:xfrm>
            <a:off x="0" y="5010480"/>
            <a:ext cx="7738200" cy="1004400"/>
          </a:xfrm>
          <a:prstGeom prst="rect">
            <a:avLst/>
          </a:prstGeom>
          <a:solidFill>
            <a:srgbClr val="193441">
              <a:alpha val="8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CA" sz="1800" strike="noStrike" u="non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47" name="CustomShape 39"/>
          <p:cNvSpPr/>
          <p:nvPr/>
        </p:nvSpPr>
        <p:spPr>
          <a:xfrm>
            <a:off x="384120" y="4853160"/>
            <a:ext cx="7163640" cy="122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4400" strike="noStrike" u="none">
                <a:solidFill>
                  <a:srgbClr val="ffffff"/>
                </a:solidFill>
                <a:uFillTx/>
                <a:latin typeface="Poppins Light"/>
                <a:ea typeface="Roboto"/>
              </a:rPr>
              <a:t>is your office now</a:t>
            </a:r>
            <a:endParaRPr b="0" lang="en-CA" sz="4400" strike="noStrike" u="none">
              <a:solidFill>
                <a:srgbClr val="000000"/>
              </a:solidFill>
              <a:uFillTx/>
              <a:latin typeface="Poppins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/>
          </p:nvPr>
        </p:nvSpPr>
        <p:spPr>
          <a:xfrm>
            <a:off x="540720" y="2805840"/>
            <a:ext cx="4798800" cy="1534680"/>
          </a:xfrm>
          <a:prstGeom prst="rect">
            <a:avLst/>
          </a:prstGeom>
          <a:solidFill>
            <a:srgbClr val="ffffff">
              <a:alpha val="52000"/>
            </a:srgbClr>
          </a:solidFill>
          <a:ln w="0">
            <a:noFill/>
          </a:ln>
        </p:spPr>
        <p:txBody>
          <a:bodyPr lIns="0" rIns="0" tIns="0" bIns="0" anchor="ctr">
            <a:noAutofit/>
          </a:bodyPr>
          <a:p>
            <a:pPr marL="146160" indent="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rgbClr val="1d1d1a"/>
                </a:solidFill>
                <a:uFillTx/>
                <a:latin typeface="Poppins ExtraLight"/>
                <a:ea typeface="Microsoft YaHei"/>
              </a:rPr>
              <a:t>Please feel free to contact us </a:t>
            </a:r>
            <a:endParaRPr b="0" lang="en-CA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46160" indent="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US" sz="2000" strike="noStrike" u="none">
                <a:solidFill>
                  <a:srgbClr val="1d1d1a"/>
                </a:solidFill>
                <a:uFillTx/>
                <a:latin typeface="Poppins"/>
                <a:ea typeface="Microsoft YaHei"/>
              </a:rPr>
              <a:t>info@oneoffice.ca</a:t>
            </a:r>
            <a:endParaRPr b="0" lang="en-CA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474480" y="352080"/>
            <a:ext cx="5656680" cy="198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10000" strike="noStrike" u="none">
                <a:solidFill>
                  <a:srgbClr val="193441"/>
                </a:solidFill>
                <a:uFillTx/>
                <a:latin typeface="Poppins"/>
                <a:ea typeface="Roboto"/>
              </a:rPr>
              <a:t>Why?</a:t>
            </a:r>
            <a:endParaRPr b="0" lang="en-CA" sz="10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2" name="Google Shape;175;p34" descr=""/>
          <p:cNvPicPr/>
          <p:nvPr/>
        </p:nvPicPr>
        <p:blipFill>
          <a:blip r:embed="rId1"/>
          <a:srcRect l="47359" t="0" r="658" b="0"/>
          <a:stretch/>
        </p:blipFill>
        <p:spPr>
          <a:xfrm>
            <a:off x="6863040" y="0"/>
            <a:ext cx="5321880" cy="6849720"/>
          </a:xfrm>
          <a:prstGeom prst="rect">
            <a:avLst/>
          </a:prstGeom>
          <a:ln w="0">
            <a:noFill/>
          </a:ln>
        </p:spPr>
      </p:pic>
      <p:sp>
        <p:nvSpPr>
          <p:cNvPr id="83" name="CustomShape 2"/>
          <p:cNvSpPr/>
          <p:nvPr/>
        </p:nvSpPr>
        <p:spPr>
          <a:xfrm>
            <a:off x="383760" y="3374280"/>
            <a:ext cx="6233040" cy="283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CA" sz="2200" strike="noStrike" u="none">
                <a:solidFill>
                  <a:srgbClr val="111111"/>
                </a:solidFill>
                <a:uFillTx/>
                <a:latin typeface="Poppins"/>
                <a:ea typeface="DejaVu Sans"/>
              </a:rPr>
              <a:t>1. Secure</a:t>
            </a:r>
            <a:endParaRPr b="0" lang="en-CA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2200" strike="noStrike" u="none">
                <a:solidFill>
                  <a:srgbClr val="666666"/>
                </a:solidFill>
                <a:uFillTx/>
                <a:latin typeface="Poppins"/>
                <a:ea typeface="DejaVu Sans"/>
              </a:rPr>
              <a:t>Private local servers, end-end encryption</a:t>
            </a:r>
            <a:endParaRPr b="0" lang="en-CA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spcBef>
                <a:spcPts val="1009"/>
              </a:spcBef>
            </a:pPr>
            <a:r>
              <a:rPr b="1" lang="en-CA" sz="2200" strike="noStrike" u="none">
                <a:solidFill>
                  <a:srgbClr val="111111"/>
                </a:solidFill>
                <a:uFillTx/>
                <a:latin typeface="Poppins"/>
                <a:ea typeface="DejaVu Sans"/>
              </a:rPr>
              <a:t>2. Complete &amp; Easy-to-use</a:t>
            </a:r>
            <a:endParaRPr b="0" lang="en-CA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2200" strike="noStrike" u="none">
                <a:solidFill>
                  <a:srgbClr val="666666"/>
                </a:solidFill>
                <a:uFillTx/>
                <a:latin typeface="Poppins"/>
                <a:ea typeface="DejaVu Sans"/>
              </a:rPr>
              <a:t>All features in one convenient place</a:t>
            </a:r>
            <a:endParaRPr b="0" lang="en-CA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spcBef>
                <a:spcPts val="1009"/>
              </a:spcBef>
            </a:pPr>
            <a:r>
              <a:rPr b="1" lang="en-CA" sz="2200" strike="noStrike" u="none">
                <a:solidFill>
                  <a:srgbClr val="111111"/>
                </a:solidFill>
                <a:uFillTx/>
                <a:latin typeface="Poppins"/>
                <a:ea typeface="DejaVu Sans"/>
              </a:rPr>
              <a:t>3. Cost Effective</a:t>
            </a:r>
            <a:endParaRPr b="0" lang="en-CA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2200" strike="noStrike" u="none">
                <a:solidFill>
                  <a:srgbClr val="666666"/>
                </a:solidFill>
                <a:uFillTx/>
                <a:latin typeface="Poppins"/>
                <a:ea typeface="DejaVu Sans"/>
              </a:rPr>
              <a:t>Technology, servers, updates, IT</a:t>
            </a:r>
            <a:endParaRPr b="0" lang="en-CA" sz="2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400" strike="noStrike" u="none">
                <a:solidFill>
                  <a:srgbClr val="1d1d1a"/>
                </a:solidFill>
                <a:uFillTx/>
                <a:latin typeface="Poppins"/>
              </a:rPr>
              <a:t>Introduction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541080" y="1800000"/>
            <a:ext cx="11337480" cy="449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-324000">
              <a:lnSpc>
                <a:spcPct val="90000"/>
              </a:lnSpc>
              <a:spcAft>
                <a:spcPts val="198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85" strike="noStrike" u="none">
                <a:solidFill>
                  <a:srgbClr val="1d1d1a"/>
                </a:solidFill>
                <a:uFillTx/>
                <a:latin typeface="Poppins"/>
              </a:rPr>
              <a:t>All modules needed by the modern organization</a:t>
            </a:r>
            <a:endParaRPr b="0" lang="en-CA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90000"/>
              </a:lnSpc>
              <a:spcAft>
                <a:spcPts val="198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85" strike="noStrike" u="none">
                <a:solidFill>
                  <a:srgbClr val="1d1d1a"/>
                </a:solidFill>
                <a:uFillTx/>
                <a:latin typeface="Poppins"/>
              </a:rPr>
              <a:t>Enterprise-grade performance &amp; security</a:t>
            </a:r>
            <a:endParaRPr b="0" lang="en-CA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90000"/>
              </a:lnSpc>
              <a:spcAft>
                <a:spcPts val="198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85" strike="noStrike" u="none">
                <a:solidFill>
                  <a:srgbClr val="1d1d1a"/>
                </a:solidFill>
                <a:uFillTx/>
                <a:latin typeface="Poppins"/>
              </a:rPr>
              <a:t>Latest technology stack → speed &amp; performance</a:t>
            </a:r>
            <a:endParaRPr b="0" lang="en-CA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90000"/>
              </a:lnSpc>
              <a:spcAft>
                <a:spcPts val="198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85" strike="noStrike" u="none">
                <a:solidFill>
                  <a:srgbClr val="1d1d1a"/>
                </a:solidFill>
                <a:uFillTx/>
                <a:latin typeface="Poppins"/>
              </a:rPr>
              <a:t>Best in-class security – Advanced controls</a:t>
            </a:r>
            <a:endParaRPr b="0" lang="en-CA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90000"/>
              </a:lnSpc>
              <a:spcAft>
                <a:spcPts val="198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85" strike="noStrike" u="none">
                <a:solidFill>
                  <a:srgbClr val="1d1d1a"/>
                </a:solidFill>
                <a:uFillTx/>
                <a:latin typeface="Poppins"/>
              </a:rPr>
              <a:t>Built-in secure AI / Large Language Model</a:t>
            </a:r>
            <a:endParaRPr b="0" lang="en-CA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90000"/>
              </a:lnSpc>
              <a:spcAft>
                <a:spcPts val="198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85" strike="noStrike" u="none">
                <a:solidFill>
                  <a:srgbClr val="1d1d1a"/>
                </a:solidFill>
                <a:uFillTx/>
                <a:latin typeface="Poppins"/>
              </a:rPr>
              <a:t>Real-time collaboration &amp; sharing</a:t>
            </a:r>
            <a:endParaRPr b="0" lang="en-CA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90000"/>
              </a:lnSpc>
              <a:spcAft>
                <a:spcPts val="198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85" strike="noStrike" u="none">
                <a:solidFill>
                  <a:srgbClr val="1d1d1a"/>
                </a:solidFill>
                <a:uFillTx/>
                <a:latin typeface="Poppins"/>
              </a:rPr>
              <a:t>Mobile &amp; desktop applications </a:t>
            </a:r>
            <a:endParaRPr b="0" lang="en-CA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840" spc="-85" strike="noStrike" u="none">
                <a:solidFill>
                  <a:srgbClr val="1d1d1a"/>
                </a:solidFill>
                <a:uFillTx/>
                <a:latin typeface="Poppins"/>
              </a:rPr>
              <a:t>Main Features</a:t>
            </a:r>
            <a:endParaRPr b="0" lang="en-CA" sz="484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7" name="" descr=""/>
          <p:cNvPicPr/>
          <p:nvPr/>
        </p:nvPicPr>
        <p:blipFill>
          <a:blip r:embed="rId1"/>
          <a:srcRect l="18714" t="0" r="0" b="0"/>
          <a:stretch/>
        </p:blipFill>
        <p:spPr>
          <a:xfrm>
            <a:off x="5760000" y="540000"/>
            <a:ext cx="8916480" cy="5757480"/>
          </a:xfrm>
          <a:prstGeom prst="rect">
            <a:avLst/>
          </a:prstGeom>
          <a:ln w="0">
            <a:noFill/>
          </a:ln>
          <a:effectLst>
            <a:softEdge rad="101520"/>
          </a:effectLst>
        </p:spPr>
      </p:pic>
      <p:sp>
        <p:nvSpPr>
          <p:cNvPr id="88" name="PlaceHolder 4"/>
          <p:cNvSpPr/>
          <p:nvPr/>
        </p:nvSpPr>
        <p:spPr>
          <a:xfrm>
            <a:off x="546120" y="1672200"/>
            <a:ext cx="6956640" cy="49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Full </a:t>
            </a:r>
            <a:r>
              <a:rPr b="1" lang="en-US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productivity</a:t>
            </a:r>
            <a:r>
              <a:rPr b="0" lang="en-US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 – </a:t>
            </a:r>
            <a:r>
              <a:rPr b="0" lang="en-US" sz="22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Word, PPT, XLS, Visio</a:t>
            </a:r>
            <a:endParaRPr b="0" lang="en-CA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90000"/>
              </a:lnSpc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Real-time </a:t>
            </a:r>
            <a:r>
              <a:rPr b="1" lang="en-US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collaboration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90000"/>
              </a:lnSpc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Email, Calendar, Contacts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90000"/>
              </a:lnSpc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Files</a:t>
            </a:r>
            <a:r>
              <a:rPr b="0" lang="en-US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 &amp; Storage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90000"/>
              </a:lnSpc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Secure </a:t>
            </a:r>
            <a:r>
              <a:rPr b="1" lang="en-US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video</a:t>
            </a:r>
            <a:r>
              <a:rPr b="0" lang="en-US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 &amp; Chat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90000"/>
              </a:lnSpc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Built-in </a:t>
            </a:r>
            <a:r>
              <a:rPr b="1" lang="en-US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AI / LLM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90000"/>
              </a:lnSpc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Projects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90000"/>
              </a:lnSpc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Forms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90000"/>
              </a:lnSpc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Appointments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90000"/>
              </a:lnSpc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Military-grade security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90000"/>
              </a:lnSpc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End-to-end encryption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400" spc="-85" strike="noStrike" u="none">
                <a:solidFill>
                  <a:srgbClr val="1d1d1a"/>
                </a:solidFill>
                <a:uFillTx/>
                <a:latin typeface="Poppins"/>
              </a:rPr>
              <a:t>1. Dashboard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577080" y="2332440"/>
            <a:ext cx="4460400" cy="385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Aft>
                <a:spcPts val="70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85" strike="noStrike" u="none">
                <a:solidFill>
                  <a:srgbClr val="1d1d1a"/>
                </a:solidFill>
                <a:uFillTx/>
                <a:latin typeface="Poppins"/>
              </a:rPr>
              <a:t>Set your status</a:t>
            </a:r>
            <a:endParaRPr b="0" lang="en-CA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90000"/>
              </a:lnSpc>
              <a:spcAft>
                <a:spcPts val="70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85" strike="noStrike" u="none">
                <a:solidFill>
                  <a:srgbClr val="1d1d1a"/>
                </a:solidFill>
                <a:uFillTx/>
                <a:latin typeface="Poppins"/>
              </a:rPr>
              <a:t>Upcoming meetings</a:t>
            </a:r>
            <a:endParaRPr b="0" lang="en-CA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90000"/>
              </a:lnSpc>
              <a:spcAft>
                <a:spcPts val="70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85" strike="noStrike" u="none">
                <a:solidFill>
                  <a:srgbClr val="1d1d1a"/>
                </a:solidFill>
                <a:uFillTx/>
                <a:latin typeface="Poppins"/>
              </a:rPr>
              <a:t>Missed conversations</a:t>
            </a:r>
            <a:endParaRPr b="0" lang="en-CA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90000"/>
              </a:lnSpc>
              <a:spcAft>
                <a:spcPts val="70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85" strike="noStrike" u="none">
                <a:solidFill>
                  <a:srgbClr val="1d1d1a"/>
                </a:solidFill>
                <a:uFillTx/>
                <a:latin typeface="Poppins"/>
              </a:rPr>
              <a:t>Announcements</a:t>
            </a:r>
            <a:endParaRPr b="0" lang="en-CA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90000"/>
              </a:lnSpc>
              <a:spcAft>
                <a:spcPts val="70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85" strike="noStrike" u="none">
                <a:solidFill>
                  <a:srgbClr val="1d1d1a"/>
                </a:solidFill>
                <a:uFillTx/>
                <a:latin typeface="Poppins"/>
              </a:rPr>
              <a:t>Upcoming tasks</a:t>
            </a:r>
            <a:endParaRPr b="0" lang="en-CA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90000"/>
              </a:lnSpc>
              <a:spcAft>
                <a:spcPts val="70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85" strike="noStrike" u="none">
                <a:solidFill>
                  <a:srgbClr val="1d1d1a"/>
                </a:solidFill>
                <a:uFillTx/>
                <a:latin typeface="Poppins"/>
              </a:rPr>
              <a:t>Colleague statuses</a:t>
            </a:r>
            <a:endParaRPr b="0" lang="en-CA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1" name="" descr=""/>
          <p:cNvPicPr/>
          <p:nvPr/>
        </p:nvPicPr>
        <p:blipFill>
          <a:blip r:embed="rId1">
            <a:lum bright="-3000"/>
          </a:blip>
          <a:srcRect l="3635" t="4692" r="3646" b="0"/>
          <a:stretch/>
        </p:blipFill>
        <p:spPr>
          <a:xfrm>
            <a:off x="4929840" y="576000"/>
            <a:ext cx="9291600" cy="5766840"/>
          </a:xfrm>
          <a:prstGeom prst="rect">
            <a:avLst/>
          </a:prstGeom>
          <a:ln w="0"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" descr=""/>
          <p:cNvPicPr/>
          <p:nvPr/>
        </p:nvPicPr>
        <p:blipFill>
          <a:blip r:embed="rId1"/>
          <a:srcRect l="353" t="0" r="699" b="0"/>
          <a:stretch/>
        </p:blipFill>
        <p:spPr>
          <a:xfrm>
            <a:off x="3735000" y="1311840"/>
            <a:ext cx="8265240" cy="4942440"/>
          </a:xfrm>
          <a:prstGeom prst="rect">
            <a:avLst/>
          </a:prstGeom>
          <a:ln w="0">
            <a:noFill/>
          </a:ln>
        </p:spPr>
      </p:pic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400" spc="-85" strike="noStrike" u="none">
                <a:solidFill>
                  <a:srgbClr val="1d1d1a"/>
                </a:solidFill>
                <a:uFillTx/>
                <a:latin typeface="Poppins"/>
              </a:rPr>
              <a:t>2. Files &amp; Sharing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" name=""/>
          <p:cNvSpPr/>
          <p:nvPr/>
        </p:nvSpPr>
        <p:spPr>
          <a:xfrm>
            <a:off x="469080" y="1656000"/>
            <a:ext cx="5900760" cy="459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432000" indent="-324000">
              <a:lnSpc>
                <a:spcPct val="100000"/>
              </a:lnSpc>
              <a:spcAft>
                <a:spcPts val="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Folders &amp; Files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Desktop sync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Live-chat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Internal share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External share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Different permissions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Version control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Audit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Comments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4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Tags</a:t>
            </a:r>
            <a:endParaRPr b="0" lang="en-CA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400" spc="-85" strike="noStrike" u="none">
                <a:solidFill>
                  <a:srgbClr val="1d1d1a"/>
                </a:solidFill>
                <a:uFillTx/>
                <a:latin typeface="Poppins"/>
              </a:rPr>
              <a:t>3. Documents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" name=""/>
          <p:cNvSpPr/>
          <p:nvPr/>
        </p:nvSpPr>
        <p:spPr>
          <a:xfrm>
            <a:off x="4795200" y="-180000"/>
            <a:ext cx="6723720" cy="370008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  <a:effectLst>
            <a:glow rad="76320">
              <a:srgbClr val="2a6099">
                <a:alpha val="70000"/>
              </a:srgbClr>
            </a:glo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pPr>
              <a:lnSpc>
                <a:spcPct val="100000"/>
              </a:lnSpc>
            </a:pPr>
            <a:r>
              <a:rPr b="0" lang="en-CA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z</a:t>
            </a:r>
            <a:endParaRPr b="0" lang="en-CA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2"/>
          <a:srcRect l="0" t="4955" r="0" b="14360"/>
          <a:stretch/>
        </p:blipFill>
        <p:spPr>
          <a:xfrm>
            <a:off x="5760000" y="1024560"/>
            <a:ext cx="9359280" cy="4374360"/>
          </a:xfrm>
          <a:prstGeom prst="rect">
            <a:avLst/>
          </a:prstGeom>
          <a:ln w="0">
            <a:noFill/>
          </a:ln>
          <a:effectLst>
            <a:glow rad="127080">
              <a:srgbClr val="f10d0c">
                <a:alpha val="70000"/>
              </a:srgbClr>
            </a:glow>
          </a:effectLst>
        </p:spPr>
      </p:pic>
      <p:pic>
        <p:nvPicPr>
          <p:cNvPr id="98" name="" descr=""/>
          <p:cNvPicPr/>
          <p:nvPr/>
        </p:nvPicPr>
        <p:blipFill>
          <a:blip r:embed="rId3"/>
          <a:srcRect l="0" t="7983" r="0" b="0"/>
          <a:stretch/>
        </p:blipFill>
        <p:spPr>
          <a:xfrm>
            <a:off x="7503120" y="2590200"/>
            <a:ext cx="7975800" cy="4264920"/>
          </a:xfrm>
          <a:prstGeom prst="rect">
            <a:avLst/>
          </a:prstGeom>
          <a:ln w="0">
            <a:noFill/>
          </a:ln>
          <a:effectLst>
            <a:glow rad="127080">
              <a:srgbClr val="1e6a39">
                <a:alpha val="70000"/>
              </a:srgbClr>
            </a:glow>
          </a:effectLst>
        </p:spPr>
      </p:pic>
      <p:sp>
        <p:nvSpPr>
          <p:cNvPr id="99" name=""/>
          <p:cNvSpPr/>
          <p:nvPr/>
        </p:nvSpPr>
        <p:spPr>
          <a:xfrm>
            <a:off x="578520" y="1764000"/>
            <a:ext cx="4460400" cy="468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Full Online Editor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Lightning fast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Word, PPT, Excel, Visio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Live-collaboration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Comments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Track changes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PDF /  format conversion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Live presentation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3960000" y="1260000"/>
            <a:ext cx="8046360" cy="4784040"/>
          </a:xfrm>
          <a:prstGeom prst="rect">
            <a:avLst/>
          </a:prstGeom>
          <a:ln w="0">
            <a:noFill/>
          </a:ln>
        </p:spPr>
      </p:pic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400" spc="-85" strike="noStrike" u="none">
                <a:solidFill>
                  <a:srgbClr val="1d1d1a"/>
                </a:solidFill>
                <a:uFillTx/>
                <a:latin typeface="Poppins"/>
              </a:rPr>
              <a:t>4. Calendars</a:t>
            </a:r>
            <a:endParaRPr b="0" lang="en-CA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2" name=""/>
          <p:cNvSpPr/>
          <p:nvPr/>
        </p:nvSpPr>
        <p:spPr>
          <a:xfrm>
            <a:off x="217080" y="2016000"/>
            <a:ext cx="4460400" cy="356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432000" indent="-324000">
              <a:lnSpc>
                <a:spcPct val="115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Create Events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Share calendars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Automated call links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Notifications / reminders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Mobile sync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Aft>
                <a:spcPts val="42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CA" sz="2600" spc="-85" strike="noStrike" u="none">
                <a:solidFill>
                  <a:srgbClr val="000000"/>
                </a:solidFill>
                <a:uFillTx/>
                <a:latin typeface="Poppins"/>
                <a:ea typeface="DejaVu Sans"/>
              </a:rPr>
              <a:t>Email integration</a:t>
            </a:r>
            <a:endParaRPr b="0" lang="en-CA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</TotalTime>
  <Application>LibreOffice/24.8.2.1$Linux_X86_64 LibreOffice_project/0f794b6e29741098670a3b95d60478a65d05ef13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en-CA</dc:language>
  <cp:lastModifiedBy/>
  <cp:lastPrinted>2024-12-12T05:57:17Z</cp:lastPrinted>
  <dcterms:modified xsi:type="dcterms:W3CDTF">2025-04-09T19:22:30Z</dcterms:modified>
  <cp:revision>74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